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75" r:id="rId8"/>
    <p:sldId id="262" r:id="rId9"/>
    <p:sldId id="273" r:id="rId10"/>
    <p:sldId id="263" r:id="rId11"/>
    <p:sldId id="264" r:id="rId12"/>
    <p:sldId id="265" r:id="rId13"/>
    <p:sldId id="267" r:id="rId14"/>
    <p:sldId id="276" r:id="rId15"/>
    <p:sldId id="266" r:id="rId16"/>
    <p:sldId id="274" r:id="rId17"/>
    <p:sldId id="268" r:id="rId18"/>
    <p:sldId id="277" r:id="rId19"/>
    <p:sldId id="269" r:id="rId20"/>
    <p:sldId id="280" r:id="rId21"/>
    <p:sldId id="270" r:id="rId22"/>
    <p:sldId id="271" r:id="rId23"/>
    <p:sldId id="272" r:id="rId24"/>
    <p:sldId id="281" r:id="rId25"/>
    <p:sldId id="278" r:id="rId26"/>
    <p:sldId id="279" r:id="rId27"/>
    <p:sldId id="28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8" autoAdjust="0"/>
    <p:restoredTop sz="94660"/>
  </p:normalViewPr>
  <p:slideViewPr>
    <p:cSldViewPr snapToGrid="0">
      <p:cViewPr varScale="1">
        <p:scale>
          <a:sx n="76" d="100"/>
          <a:sy n="76" d="100"/>
        </p:scale>
        <p:origin x="126" y="6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9/20/2017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9/20/2017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9/20/2017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9/20/2017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9/20/2017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0lu9MEqZnv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youtube.com/watch?v=GK_vRtHJZu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Transformation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47189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chemical transformations can other organisms do for us?</a:t>
            </a:r>
            <a:endParaRPr lang="en-US" dirty="0"/>
          </a:p>
        </p:txBody>
      </p:sp>
      <p:sp>
        <p:nvSpPr>
          <p:cNvPr id="3" name="Content Placeholder 2"/>
          <p:cNvSpPr>
            <a:spLocks noGrp="1"/>
          </p:cNvSpPr>
          <p:nvPr>
            <p:ph idx="1"/>
          </p:nvPr>
        </p:nvSpPr>
        <p:spPr/>
        <p:txBody>
          <a:bodyPr>
            <a:normAutofit/>
          </a:bodyPr>
          <a:lstStyle/>
          <a:p>
            <a:r>
              <a:rPr lang="en-US" sz="2400" dirty="0" smtClean="0"/>
              <a:t>The chemical industry produces a wide range of chemical substances, using various factors, such as heat, pressure and catalysts to make transformations.</a:t>
            </a:r>
          </a:p>
          <a:p>
            <a:pPr lvl="1"/>
            <a:r>
              <a:rPr lang="en-US" sz="2400" dirty="0" smtClean="0"/>
              <a:t>Bacteria are widely used because they grow quickly and are metabolically diverse</a:t>
            </a:r>
          </a:p>
          <a:p>
            <a:pPr lvl="1"/>
            <a:r>
              <a:rPr lang="en-US" sz="2400" dirty="0" smtClean="0"/>
              <a:t>Plants make a huge range of different substances and can easily be grown</a:t>
            </a:r>
          </a:p>
          <a:p>
            <a:pPr lvl="1"/>
            <a:r>
              <a:rPr lang="en-US" sz="2400" dirty="0" smtClean="0"/>
              <a:t>Animals are less common because of ethical problems with their use.</a:t>
            </a:r>
            <a:endParaRPr lang="en-US" sz="2400" dirty="0"/>
          </a:p>
        </p:txBody>
      </p:sp>
    </p:spTree>
    <p:extLst>
      <p:ext uri="{BB962C8B-B14F-4D97-AF65-F5344CB8AC3E}">
        <p14:creationId xmlns:p14="http://schemas.microsoft.com/office/powerpoint/2010/main" val="447601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a cell transform amino acids into proteins?</a:t>
            </a:r>
            <a:endParaRPr lang="en-US" dirty="0"/>
          </a:p>
        </p:txBody>
      </p:sp>
      <p:sp>
        <p:nvSpPr>
          <p:cNvPr id="3" name="Content Placeholder 2"/>
          <p:cNvSpPr>
            <a:spLocks noGrp="1"/>
          </p:cNvSpPr>
          <p:nvPr>
            <p:ph idx="1"/>
          </p:nvPr>
        </p:nvSpPr>
        <p:spPr>
          <a:xfrm>
            <a:off x="677334" y="2160589"/>
            <a:ext cx="10828866" cy="3880773"/>
          </a:xfrm>
        </p:spPr>
        <p:txBody>
          <a:bodyPr/>
          <a:lstStyle/>
          <a:p>
            <a:r>
              <a:rPr lang="en-US" dirty="0" smtClean="0"/>
              <a:t>Proteins are chains of amino acids linked by peptide bonds.</a:t>
            </a:r>
          </a:p>
          <a:p>
            <a:r>
              <a:rPr lang="en-US" dirty="0" smtClean="0"/>
              <a:t>An amino acid’s structure looks like below:            Amino acids join together below:     </a:t>
            </a:r>
            <a:r>
              <a:rPr lang="en-US" dirty="0" smtClean="0">
                <a:sym typeface="Wingdings" panose="05000000000000000000" pitchFamily="2" charset="2"/>
              </a:rPr>
              <a:t> </a:t>
            </a:r>
            <a:endParaRPr lang="en-US" dirty="0" smtClean="0"/>
          </a:p>
          <a:p>
            <a:r>
              <a:rPr lang="en-US" dirty="0" smtClean="0"/>
              <a:t>Amino group (-NH</a:t>
            </a:r>
            <a:r>
              <a:rPr lang="en-US" baseline="-25000" dirty="0" smtClean="0"/>
              <a:t>2</a:t>
            </a:r>
            <a:r>
              <a:rPr lang="en-US" dirty="0" smtClean="0"/>
              <a:t>), Carboxyl group (-COOH),</a:t>
            </a:r>
            <a:r>
              <a:rPr lang="en-US" dirty="0"/>
              <a:t> </a:t>
            </a:r>
            <a:endParaRPr lang="en-US" dirty="0" smtClean="0"/>
          </a:p>
          <a:p>
            <a:pPr marL="0" indent="0">
              <a:buNone/>
            </a:pPr>
            <a:r>
              <a:rPr lang="en-US" dirty="0" smtClean="0"/>
              <a:t> </a:t>
            </a:r>
            <a:endParaRPr lang="en-US" dirty="0"/>
          </a:p>
        </p:txBody>
      </p:sp>
      <p:pic>
        <p:nvPicPr>
          <p:cNvPr id="3074" name="Picture 2" descr="Image result for amino aci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34" y="3460287"/>
            <a:ext cx="4040789" cy="287906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amino acids making protei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9575" y="2941637"/>
            <a:ext cx="4724750" cy="3916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115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Proteins Continued:</a:t>
            </a:r>
            <a:endParaRPr lang="en-US" dirty="0"/>
          </a:p>
        </p:txBody>
      </p:sp>
      <p:sp>
        <p:nvSpPr>
          <p:cNvPr id="3" name="Content Placeholder 2"/>
          <p:cNvSpPr>
            <a:spLocks noGrp="1"/>
          </p:cNvSpPr>
          <p:nvPr>
            <p:ph idx="1"/>
          </p:nvPr>
        </p:nvSpPr>
        <p:spPr>
          <a:xfrm>
            <a:off x="677334" y="1638301"/>
            <a:ext cx="8596668" cy="4403062"/>
          </a:xfrm>
        </p:spPr>
        <p:txBody>
          <a:bodyPr>
            <a:noAutofit/>
          </a:bodyPr>
          <a:lstStyle/>
          <a:p>
            <a:r>
              <a:rPr lang="en-US" sz="2400" dirty="0" smtClean="0"/>
              <a:t>Protein Synthesis Background:</a:t>
            </a:r>
          </a:p>
          <a:p>
            <a:pPr lvl="1"/>
            <a:r>
              <a:rPr lang="en-US" sz="2400" dirty="0" smtClean="0"/>
              <a:t>In order to make a particular protein, amino acids have to be linked together in the correct sequence</a:t>
            </a:r>
          </a:p>
          <a:p>
            <a:pPr lvl="1"/>
            <a:r>
              <a:rPr lang="en-US" sz="2400" dirty="0" smtClean="0"/>
              <a:t>There are 20 different amino acids, each with a different R group</a:t>
            </a:r>
          </a:p>
          <a:p>
            <a:pPr lvl="1"/>
            <a:r>
              <a:rPr lang="en-US" sz="2400" dirty="0" smtClean="0"/>
              <a:t>The information needed to make a protein is stored using genes, made of DNA.</a:t>
            </a:r>
          </a:p>
          <a:p>
            <a:pPr lvl="1"/>
            <a:r>
              <a:rPr lang="en-US" sz="2400" dirty="0" smtClean="0"/>
              <a:t>A gene contains a linear sequence of the four DNA bases: (A) adenine, (C) cytosine, (G) guanine and (T) thymine</a:t>
            </a:r>
          </a:p>
          <a:p>
            <a:pPr lvl="2"/>
            <a:r>
              <a:rPr lang="en-US" sz="2400" dirty="0" smtClean="0"/>
              <a:t>A-T pair together, C-G pair together</a:t>
            </a:r>
          </a:p>
          <a:p>
            <a:pPr marL="457200" lvl="1" indent="0">
              <a:buNone/>
            </a:pPr>
            <a:r>
              <a:rPr lang="en-US" sz="2400" dirty="0" smtClean="0"/>
              <a:t> </a:t>
            </a:r>
            <a:endParaRPr lang="en-US" sz="2400" dirty="0"/>
          </a:p>
        </p:txBody>
      </p:sp>
    </p:spTree>
    <p:extLst>
      <p:ext uri="{BB962C8B-B14F-4D97-AF65-F5344CB8AC3E}">
        <p14:creationId xmlns:p14="http://schemas.microsoft.com/office/powerpoint/2010/main" val="2186208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 Synthesis</a:t>
            </a:r>
            <a:endParaRPr lang="en-US" dirty="0"/>
          </a:p>
        </p:txBody>
      </p:sp>
      <p:sp>
        <p:nvSpPr>
          <p:cNvPr id="3" name="Content Placeholder 2"/>
          <p:cNvSpPr>
            <a:spLocks noGrp="1"/>
          </p:cNvSpPr>
          <p:nvPr>
            <p:ph idx="1"/>
          </p:nvPr>
        </p:nvSpPr>
        <p:spPr>
          <a:xfrm>
            <a:off x="677334" y="1244600"/>
            <a:ext cx="5469466" cy="5422899"/>
          </a:xfrm>
        </p:spPr>
        <p:txBody>
          <a:bodyPr>
            <a:normAutofit/>
          </a:bodyPr>
          <a:lstStyle/>
          <a:p>
            <a:r>
              <a:rPr lang="en-US" sz="2000" dirty="0" smtClean="0"/>
              <a:t>DNA must be replicated before the first stage in protein synthesis. This occurs in the nucleus.</a:t>
            </a:r>
          </a:p>
          <a:p>
            <a:r>
              <a:rPr lang="en-US" sz="2000" dirty="0"/>
              <a:t>The first stage in protein synthesis is copying the base sequence of a gene in a process called transcription.</a:t>
            </a:r>
          </a:p>
          <a:p>
            <a:pPr lvl="1"/>
            <a:r>
              <a:rPr lang="en-US" sz="2000" dirty="0"/>
              <a:t>The copy is made of RNA which will have a base sequence identical to that of the gene, with one exception: RNA uses (U) uracil instead of (T) thymine.</a:t>
            </a:r>
          </a:p>
          <a:p>
            <a:pPr lvl="1"/>
            <a:r>
              <a:rPr lang="en-US" sz="2000" dirty="0"/>
              <a:t>This copy of RNA is called messenger RNA (mRNA</a:t>
            </a:r>
            <a:r>
              <a:rPr lang="en-US" sz="2000" dirty="0" smtClean="0"/>
              <a:t>) and take the sequence outside the nucleus to the ribosome.</a:t>
            </a:r>
          </a:p>
          <a:p>
            <a:pPr lvl="1"/>
            <a:endParaRPr lang="en-US" dirty="0" smtClean="0"/>
          </a:p>
        </p:txBody>
      </p:sp>
      <p:pic>
        <p:nvPicPr>
          <p:cNvPr id="4" name="Picture 3"/>
          <p:cNvPicPr>
            <a:picLocks noChangeAspect="1"/>
          </p:cNvPicPr>
          <p:nvPr/>
        </p:nvPicPr>
        <p:blipFill>
          <a:blip r:embed="rId2"/>
          <a:stretch>
            <a:fillRect/>
          </a:stretch>
        </p:blipFill>
        <p:spPr>
          <a:xfrm>
            <a:off x="6146800" y="1371600"/>
            <a:ext cx="6030836" cy="4039739"/>
          </a:xfrm>
          <a:prstGeom prst="rect">
            <a:avLst/>
          </a:prstGeom>
        </p:spPr>
      </p:pic>
    </p:spTree>
    <p:extLst>
      <p:ext uri="{BB962C8B-B14F-4D97-AF65-F5344CB8AC3E}">
        <p14:creationId xmlns:p14="http://schemas.microsoft.com/office/powerpoint/2010/main" val="3471097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 Synthesis Continued</a:t>
            </a:r>
            <a:br>
              <a:rPr lang="en-US" dirty="0" smtClean="0"/>
            </a:br>
            <a:endParaRPr lang="en-US" dirty="0"/>
          </a:p>
        </p:txBody>
      </p:sp>
      <p:sp>
        <p:nvSpPr>
          <p:cNvPr id="3" name="Content Placeholder 2"/>
          <p:cNvSpPr>
            <a:spLocks noGrp="1"/>
          </p:cNvSpPr>
          <p:nvPr>
            <p:ph idx="1"/>
          </p:nvPr>
        </p:nvSpPr>
        <p:spPr>
          <a:xfrm>
            <a:off x="677334" y="1371601"/>
            <a:ext cx="6231466" cy="4669762"/>
          </a:xfrm>
        </p:spPr>
        <p:txBody>
          <a:bodyPr/>
          <a:lstStyle/>
          <a:p>
            <a:r>
              <a:rPr lang="en-US" dirty="0"/>
              <a:t>The second stage in protein synthesis is the transformation of mRNA into the amino acid sequence of a protein.</a:t>
            </a:r>
          </a:p>
          <a:p>
            <a:pPr lvl="1"/>
            <a:r>
              <a:rPr lang="en-US" sz="1800" dirty="0"/>
              <a:t>This is called translation. Transfer RNA (</a:t>
            </a:r>
            <a:r>
              <a:rPr lang="en-US" sz="1800" dirty="0" err="1"/>
              <a:t>tRNA</a:t>
            </a:r>
            <a:r>
              <a:rPr lang="en-US" sz="1800" dirty="0"/>
              <a:t>) is required to bring in the amino acid sequence into the ribosome.</a:t>
            </a:r>
          </a:p>
          <a:p>
            <a:pPr lvl="1"/>
            <a:r>
              <a:rPr lang="en-US" sz="1800" dirty="0"/>
              <a:t>The mRNA sequence is matched up with the </a:t>
            </a:r>
            <a:r>
              <a:rPr lang="en-US" sz="1800" dirty="0" err="1"/>
              <a:t>tRNA</a:t>
            </a:r>
            <a:r>
              <a:rPr lang="en-US" sz="1800" dirty="0"/>
              <a:t> and the amino acids are linked by peptide bonds until a stop codon is reached.</a:t>
            </a:r>
          </a:p>
          <a:p>
            <a:pPr lvl="1"/>
            <a:r>
              <a:rPr lang="en-US" sz="1800" dirty="0"/>
              <a:t>A codon is a 3-base sequence such as AUG, located on mRNA</a:t>
            </a:r>
          </a:p>
          <a:p>
            <a:pPr lvl="1"/>
            <a:r>
              <a:rPr lang="en-US" sz="1800" dirty="0"/>
              <a:t>An anti-codon is the matching 3-base sequence, UAC, located on </a:t>
            </a:r>
            <a:r>
              <a:rPr lang="en-US" sz="1800" dirty="0" err="1"/>
              <a:t>tRNA</a:t>
            </a:r>
            <a:endParaRPr lang="en-US" sz="1800" dirty="0"/>
          </a:p>
          <a:p>
            <a:pPr lvl="1"/>
            <a:endParaRPr lang="en-US" dirty="0"/>
          </a:p>
          <a:p>
            <a:endParaRPr lang="en-US" dirty="0"/>
          </a:p>
        </p:txBody>
      </p:sp>
      <p:pic>
        <p:nvPicPr>
          <p:cNvPr id="4" name="Picture 3"/>
          <p:cNvPicPr>
            <a:picLocks noChangeAspect="1"/>
          </p:cNvPicPr>
          <p:nvPr/>
        </p:nvPicPr>
        <p:blipFill>
          <a:blip r:embed="rId2"/>
          <a:stretch>
            <a:fillRect/>
          </a:stretch>
        </p:blipFill>
        <p:spPr>
          <a:xfrm>
            <a:off x="6438900" y="1270000"/>
            <a:ext cx="6299200" cy="4000500"/>
          </a:xfrm>
          <a:prstGeom prst="rect">
            <a:avLst/>
          </a:prstGeom>
        </p:spPr>
      </p:pic>
    </p:spTree>
    <p:extLst>
      <p:ext uri="{BB962C8B-B14F-4D97-AF65-F5344CB8AC3E}">
        <p14:creationId xmlns:p14="http://schemas.microsoft.com/office/powerpoint/2010/main" val="505584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https://www.youtube.com/watch?v=h5mJbP23Buo</a:t>
            </a:r>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1270000" y="1890921"/>
            <a:ext cx="7893050" cy="4420108"/>
          </a:xfrm>
          <a:prstGeom prst="rect">
            <a:avLst/>
          </a:prstGeom>
        </p:spPr>
      </p:pic>
    </p:spTree>
    <p:extLst>
      <p:ext uri="{BB962C8B-B14F-4D97-AF65-F5344CB8AC3E}">
        <p14:creationId xmlns:p14="http://schemas.microsoft.com/office/powerpoint/2010/main" val="1980526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Show data-based question: GnRH on page 45 </a:t>
            </a:r>
            <a:r>
              <a:rPr lang="en-US" smtClean="0"/>
              <a:t>of textbook.</a:t>
            </a:r>
            <a:endParaRPr lang="en-US"/>
          </a:p>
        </p:txBody>
      </p:sp>
    </p:spTree>
    <p:extLst>
      <p:ext uri="{BB962C8B-B14F-4D97-AF65-F5344CB8AC3E}">
        <p14:creationId xmlns:p14="http://schemas.microsoft.com/office/powerpoint/2010/main" val="3220196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metamorphosis in animals?</a:t>
            </a:r>
            <a:endParaRPr lang="en-US" dirty="0"/>
          </a:p>
        </p:txBody>
      </p:sp>
      <p:sp>
        <p:nvSpPr>
          <p:cNvPr id="3" name="Content Placeholder 2"/>
          <p:cNvSpPr>
            <a:spLocks noGrp="1"/>
          </p:cNvSpPr>
          <p:nvPr>
            <p:ph idx="1"/>
          </p:nvPr>
        </p:nvSpPr>
        <p:spPr/>
        <p:txBody>
          <a:bodyPr>
            <a:noAutofit/>
          </a:bodyPr>
          <a:lstStyle/>
          <a:p>
            <a:r>
              <a:rPr lang="en-US" sz="2800" dirty="0" smtClean="0"/>
              <a:t>Incomplete metamorphosis: insects such as locusts, grasshoppers and dragonflies undergo a series of abrupt changes to their body form.</a:t>
            </a:r>
          </a:p>
          <a:p>
            <a:endParaRPr lang="en-US" sz="2800" dirty="0"/>
          </a:p>
          <a:p>
            <a:r>
              <a:rPr lang="en-US" sz="2800" dirty="0" smtClean="0"/>
              <a:t>Complete metamorphosis: insects such as beetles, bees and butterflies start life as a fertilized egg, which hatches out into a larva.</a:t>
            </a:r>
          </a:p>
          <a:p>
            <a:pPr lvl="1"/>
            <a:r>
              <a:rPr lang="en-US" sz="2800" dirty="0" smtClean="0"/>
              <a:t>This type of cycle involves one major body change.</a:t>
            </a:r>
            <a:endParaRPr lang="en-US" sz="2800" dirty="0"/>
          </a:p>
        </p:txBody>
      </p:sp>
    </p:spTree>
    <p:extLst>
      <p:ext uri="{BB962C8B-B14F-4D97-AF65-F5344CB8AC3E}">
        <p14:creationId xmlns:p14="http://schemas.microsoft.com/office/powerpoint/2010/main" val="294308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634" y="165100"/>
            <a:ext cx="8596668" cy="1320800"/>
          </a:xfrm>
        </p:spPr>
        <p:txBody>
          <a:bodyPr/>
          <a:lstStyle/>
          <a:p>
            <a:r>
              <a:rPr lang="en-US" dirty="0" smtClean="0"/>
              <a:t>DBQ: Metamorphosis in the Western Spadefoot Toad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70135378"/>
              </p:ext>
            </p:extLst>
          </p:nvPr>
        </p:nvGraphicFramePr>
        <p:xfrm>
          <a:off x="804863" y="1485900"/>
          <a:ext cx="5799138" cy="5212080"/>
        </p:xfrm>
        <a:graphic>
          <a:graphicData uri="http://schemas.openxmlformats.org/drawingml/2006/table">
            <a:tbl>
              <a:tblPr firstRow="1" bandRow="1">
                <a:tableStyleId>{5C22544A-7EE6-4342-B048-85BDC9FD1C3A}</a:tableStyleId>
              </a:tblPr>
              <a:tblGrid>
                <a:gridCol w="1933046"/>
                <a:gridCol w="1933046"/>
                <a:gridCol w="1933046"/>
              </a:tblGrid>
              <a:tr h="363584">
                <a:tc>
                  <a:txBody>
                    <a:bodyPr/>
                    <a:lstStyle/>
                    <a:p>
                      <a:endParaRPr lang="en-US" dirty="0"/>
                    </a:p>
                  </a:txBody>
                  <a:tcPr/>
                </a:tc>
                <a:tc>
                  <a:txBody>
                    <a:bodyPr/>
                    <a:lstStyle/>
                    <a:p>
                      <a:pPr algn="ctr"/>
                      <a:r>
                        <a:rPr lang="en-US" dirty="0" smtClean="0"/>
                        <a:t>High Water</a:t>
                      </a:r>
                      <a:endParaRPr lang="en-US" dirty="0"/>
                    </a:p>
                  </a:txBody>
                  <a:tcPr/>
                </a:tc>
                <a:tc>
                  <a:txBody>
                    <a:bodyPr/>
                    <a:lstStyle/>
                    <a:p>
                      <a:pPr algn="ctr"/>
                      <a:r>
                        <a:rPr lang="en-US" dirty="0" smtClean="0"/>
                        <a:t>Low</a:t>
                      </a:r>
                      <a:r>
                        <a:rPr lang="en-US" baseline="0" dirty="0" smtClean="0"/>
                        <a:t> Water</a:t>
                      </a:r>
                    </a:p>
                  </a:txBody>
                  <a:tcPr/>
                </a:tc>
              </a:tr>
              <a:tr h="896507">
                <a:tc>
                  <a:txBody>
                    <a:bodyPr/>
                    <a:lstStyle/>
                    <a:p>
                      <a:r>
                        <a:rPr lang="en-US" dirty="0" smtClean="0"/>
                        <a:t>Time taken to reach same stage of metamorphosis (days)</a:t>
                      </a:r>
                      <a:endParaRPr lang="en-US" dirty="0"/>
                    </a:p>
                  </a:txBody>
                  <a:tcPr/>
                </a:tc>
                <a:tc>
                  <a:txBody>
                    <a:bodyPr/>
                    <a:lstStyle/>
                    <a:p>
                      <a:pPr algn="ctr"/>
                      <a:r>
                        <a:rPr lang="en-US" dirty="0" smtClean="0"/>
                        <a:t>133</a:t>
                      </a:r>
                      <a:endParaRPr lang="en-US" dirty="0"/>
                    </a:p>
                  </a:txBody>
                  <a:tcPr/>
                </a:tc>
                <a:tc>
                  <a:txBody>
                    <a:bodyPr/>
                    <a:lstStyle/>
                    <a:p>
                      <a:pPr algn="ctr"/>
                      <a:r>
                        <a:rPr lang="en-US" dirty="0" smtClean="0"/>
                        <a:t>90</a:t>
                      </a:r>
                      <a:endParaRPr lang="en-US" dirty="0"/>
                    </a:p>
                  </a:txBody>
                  <a:tcPr/>
                </a:tc>
              </a:tr>
              <a:tr h="627555">
                <a:tc>
                  <a:txBody>
                    <a:bodyPr/>
                    <a:lstStyle/>
                    <a:p>
                      <a:r>
                        <a:rPr lang="en-US" dirty="0" smtClean="0"/>
                        <a:t>Body mass at metamorphosis (grams)</a:t>
                      </a:r>
                      <a:endParaRPr lang="en-US" dirty="0"/>
                    </a:p>
                  </a:txBody>
                  <a:tcPr/>
                </a:tc>
                <a:tc>
                  <a:txBody>
                    <a:bodyPr/>
                    <a:lstStyle/>
                    <a:p>
                      <a:pPr algn="ctr"/>
                      <a:r>
                        <a:rPr lang="en-US" dirty="0" smtClean="0"/>
                        <a:t>1.9</a:t>
                      </a:r>
                      <a:endParaRPr lang="en-US" dirty="0"/>
                    </a:p>
                  </a:txBody>
                  <a:tcPr/>
                </a:tc>
                <a:tc>
                  <a:txBody>
                    <a:bodyPr/>
                    <a:lstStyle/>
                    <a:p>
                      <a:pPr algn="ctr"/>
                      <a:r>
                        <a:rPr lang="en-US" dirty="0" smtClean="0"/>
                        <a:t>1.2</a:t>
                      </a:r>
                      <a:endParaRPr lang="en-US" dirty="0"/>
                    </a:p>
                  </a:txBody>
                  <a:tcPr/>
                </a:tc>
              </a:tr>
              <a:tr h="627555">
                <a:tc>
                  <a:txBody>
                    <a:bodyPr/>
                    <a:lstStyle/>
                    <a:p>
                      <a:r>
                        <a:rPr lang="en-US" dirty="0" smtClean="0"/>
                        <a:t>Corticosterone concentration</a:t>
                      </a:r>
                      <a:r>
                        <a:rPr lang="en-US" baseline="0" dirty="0" smtClean="0"/>
                        <a:t> (</a:t>
                      </a:r>
                      <a:r>
                        <a:rPr lang="en-US" baseline="0" dirty="0" err="1" smtClean="0"/>
                        <a:t>pg</a:t>
                      </a:r>
                      <a:r>
                        <a:rPr lang="en-US" baseline="0" dirty="0" smtClean="0"/>
                        <a:t>/cm</a:t>
                      </a:r>
                      <a:r>
                        <a:rPr lang="en-US" baseline="30000" dirty="0" smtClean="0"/>
                        <a:t>3</a:t>
                      </a:r>
                      <a:r>
                        <a:rPr lang="en-US" baseline="0" dirty="0" smtClean="0"/>
                        <a:t>)</a:t>
                      </a:r>
                      <a:endParaRPr lang="en-US" dirty="0"/>
                    </a:p>
                  </a:txBody>
                  <a:tcPr/>
                </a:tc>
                <a:tc>
                  <a:txBody>
                    <a:bodyPr/>
                    <a:lstStyle/>
                    <a:p>
                      <a:pPr algn="ctr"/>
                      <a:r>
                        <a:rPr lang="en-US" dirty="0" smtClean="0"/>
                        <a:t>210</a:t>
                      </a:r>
                      <a:endParaRPr lang="en-US" dirty="0"/>
                    </a:p>
                  </a:txBody>
                  <a:tcPr/>
                </a:tc>
                <a:tc>
                  <a:txBody>
                    <a:bodyPr/>
                    <a:lstStyle/>
                    <a:p>
                      <a:pPr algn="ctr"/>
                      <a:r>
                        <a:rPr lang="en-US" dirty="0" smtClean="0"/>
                        <a:t>380</a:t>
                      </a:r>
                      <a:endParaRPr lang="en-US" dirty="0"/>
                    </a:p>
                  </a:txBody>
                  <a:tcPr/>
                </a:tc>
              </a:tr>
              <a:tr h="627555">
                <a:tc>
                  <a:txBody>
                    <a:bodyPr/>
                    <a:lstStyle/>
                    <a:p>
                      <a:r>
                        <a:rPr lang="en-US" dirty="0" smtClean="0"/>
                        <a:t>Thyroid</a:t>
                      </a:r>
                      <a:r>
                        <a:rPr lang="en-US" baseline="0" dirty="0" smtClean="0"/>
                        <a:t> hormone concentration (</a:t>
                      </a:r>
                      <a:r>
                        <a:rPr lang="en-US" baseline="0" dirty="0" err="1" smtClean="0"/>
                        <a:t>pg</a:t>
                      </a:r>
                      <a:r>
                        <a:rPr lang="en-US" baseline="0" dirty="0" smtClean="0"/>
                        <a:t>/cm</a:t>
                      </a:r>
                      <a:r>
                        <a:rPr lang="en-US" baseline="30000" dirty="0" smtClean="0"/>
                        <a:t>3</a:t>
                      </a:r>
                      <a:r>
                        <a:rPr lang="en-US" baseline="0" dirty="0" smtClean="0"/>
                        <a:t>)</a:t>
                      </a:r>
                      <a:endParaRPr lang="en-US" dirty="0"/>
                    </a:p>
                  </a:txBody>
                  <a:tcPr/>
                </a:tc>
                <a:tc>
                  <a:txBody>
                    <a:bodyPr/>
                    <a:lstStyle/>
                    <a:p>
                      <a:pPr algn="ctr"/>
                      <a:r>
                        <a:rPr lang="en-US" dirty="0" smtClean="0"/>
                        <a:t>3.5</a:t>
                      </a:r>
                      <a:endParaRPr lang="en-US" dirty="0"/>
                    </a:p>
                  </a:txBody>
                  <a:tcPr/>
                </a:tc>
                <a:tc>
                  <a:txBody>
                    <a:bodyPr/>
                    <a:lstStyle/>
                    <a:p>
                      <a:pPr algn="ctr"/>
                      <a:r>
                        <a:rPr lang="en-US" dirty="0" smtClean="0"/>
                        <a:t>16.5</a:t>
                      </a:r>
                      <a:endParaRPr lang="en-US" dirty="0"/>
                    </a:p>
                  </a:txBody>
                  <a:tcPr/>
                </a:tc>
              </a:tr>
              <a:tr h="627555">
                <a:tc>
                  <a:txBody>
                    <a:bodyPr/>
                    <a:lstStyle/>
                    <a:p>
                      <a:r>
                        <a:rPr lang="en-US" dirty="0" smtClean="0"/>
                        <a:t>Thyroid hormone receptor levels</a:t>
                      </a:r>
                      <a:endParaRPr lang="en-US" dirty="0"/>
                    </a:p>
                  </a:txBody>
                  <a:tcPr/>
                </a:tc>
                <a:tc>
                  <a:txBody>
                    <a:bodyPr/>
                    <a:lstStyle/>
                    <a:p>
                      <a:pPr algn="ctr"/>
                      <a:r>
                        <a:rPr lang="en-US" dirty="0" smtClean="0"/>
                        <a:t>225</a:t>
                      </a:r>
                      <a:endParaRPr lang="en-US" dirty="0"/>
                    </a:p>
                  </a:txBody>
                  <a:tcPr/>
                </a:tc>
                <a:tc>
                  <a:txBody>
                    <a:bodyPr/>
                    <a:lstStyle/>
                    <a:p>
                      <a:pPr algn="ctr"/>
                      <a:r>
                        <a:rPr lang="en-US" dirty="0" smtClean="0"/>
                        <a:t>325</a:t>
                      </a:r>
                      <a:endParaRPr lang="en-US" dirty="0"/>
                    </a:p>
                  </a:txBody>
                  <a:tcPr/>
                </a:tc>
              </a:tr>
            </a:tbl>
          </a:graphicData>
        </a:graphic>
      </p:graphicFrame>
      <p:sp>
        <p:nvSpPr>
          <p:cNvPr id="5" name="TextBox 4"/>
          <p:cNvSpPr txBox="1"/>
          <p:nvPr/>
        </p:nvSpPr>
        <p:spPr>
          <a:xfrm>
            <a:off x="6972300" y="1270000"/>
            <a:ext cx="4889500" cy="4247317"/>
          </a:xfrm>
          <a:prstGeom prst="rect">
            <a:avLst/>
          </a:prstGeom>
          <a:noFill/>
        </p:spPr>
        <p:txBody>
          <a:bodyPr wrap="square" rtlCol="0">
            <a:spAutoFit/>
          </a:bodyPr>
          <a:lstStyle/>
          <a:p>
            <a:pPr marL="342900" indent="-342900">
              <a:buAutoNum type="arabicPeriod"/>
            </a:pPr>
            <a:r>
              <a:rPr lang="en-US" dirty="0" smtClean="0"/>
              <a:t> Calculate the difference in body mass between the groups raised in high and low water</a:t>
            </a:r>
          </a:p>
          <a:p>
            <a:pPr marL="342900" indent="-342900">
              <a:buAutoNum type="arabicPeriod"/>
            </a:pPr>
            <a:endParaRPr lang="en-US" dirty="0" smtClean="0"/>
          </a:p>
          <a:p>
            <a:pPr marL="342900" indent="-342900">
              <a:buAutoNum type="arabicPeriod"/>
            </a:pPr>
            <a:r>
              <a:rPr lang="en-US" dirty="0" smtClean="0"/>
              <a:t> Explain the difference in body mass</a:t>
            </a:r>
            <a:endParaRPr lang="en-US" dirty="0"/>
          </a:p>
          <a:p>
            <a:pPr marL="342900" indent="-342900">
              <a:buAutoNum type="arabicPeriod"/>
            </a:pPr>
            <a:endParaRPr lang="en-US" dirty="0" smtClean="0"/>
          </a:p>
          <a:p>
            <a:pPr marL="342900" indent="-342900">
              <a:buAutoNum type="arabicPeriod"/>
            </a:pPr>
            <a:r>
              <a:rPr lang="en-US" dirty="0" smtClean="0"/>
              <a:t>Using all the data in the table, explain how Western </a:t>
            </a:r>
            <a:r>
              <a:rPr lang="en-US" dirty="0" err="1" smtClean="0"/>
              <a:t>Spadefood</a:t>
            </a:r>
            <a:r>
              <a:rPr lang="en-US" dirty="0" smtClean="0"/>
              <a:t> toads tadpoles respond to low-water environment</a:t>
            </a:r>
          </a:p>
          <a:p>
            <a:pPr marL="342900" indent="-342900">
              <a:buAutoNum type="arabicPeriod"/>
            </a:pPr>
            <a:endParaRPr lang="en-US" dirty="0"/>
          </a:p>
          <a:p>
            <a:pPr marL="342900" indent="-342900">
              <a:buAutoNum type="arabicPeriod"/>
            </a:pPr>
            <a:r>
              <a:rPr lang="en-US" dirty="0" smtClean="0"/>
              <a:t>Suggest advantages to the Western Spadefoot toad of being able to metamorphose at different times in response to water levels.</a:t>
            </a:r>
          </a:p>
          <a:p>
            <a:pPr marL="342900" indent="-342900">
              <a:buAutoNum type="arabicPeriod"/>
            </a:pPr>
            <a:endParaRPr lang="en-US" dirty="0" smtClean="0"/>
          </a:p>
        </p:txBody>
      </p:sp>
    </p:spTree>
    <p:extLst>
      <p:ext uri="{BB962C8B-B14F-4D97-AF65-F5344CB8AC3E}">
        <p14:creationId xmlns:p14="http://schemas.microsoft.com/office/powerpoint/2010/main" val="216768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stages occur in all sexual life cycles?</a:t>
            </a:r>
            <a:endParaRPr lang="en-US" dirty="0"/>
          </a:p>
        </p:txBody>
      </p:sp>
      <p:sp>
        <p:nvSpPr>
          <p:cNvPr id="3" name="Content Placeholder 2"/>
          <p:cNvSpPr>
            <a:spLocks noGrp="1"/>
          </p:cNvSpPr>
          <p:nvPr>
            <p:ph idx="1"/>
          </p:nvPr>
        </p:nvSpPr>
        <p:spPr>
          <a:xfrm>
            <a:off x="677334" y="1930400"/>
            <a:ext cx="8596668" cy="4749799"/>
          </a:xfrm>
        </p:spPr>
        <p:txBody>
          <a:bodyPr>
            <a:noAutofit/>
          </a:bodyPr>
          <a:lstStyle/>
          <a:p>
            <a:r>
              <a:rPr lang="en-US" sz="2000" dirty="0"/>
              <a:t>Gametogenesis: Production of male and female sex cells (gametes). </a:t>
            </a:r>
          </a:p>
          <a:p>
            <a:pPr lvl="1"/>
            <a:r>
              <a:rPr lang="en-US" sz="2000" dirty="0"/>
              <a:t>Male gametes: Sperm                 Female gametes: ova (eggs)</a:t>
            </a:r>
          </a:p>
          <a:p>
            <a:endParaRPr lang="en-US" sz="2000" dirty="0" smtClean="0"/>
          </a:p>
          <a:p>
            <a:r>
              <a:rPr lang="en-US" sz="2000" dirty="0" smtClean="0"/>
              <a:t>Fertilization</a:t>
            </a:r>
            <a:r>
              <a:rPr lang="en-US" sz="2000" dirty="0"/>
              <a:t>: Fusion of male and female gametes to produce a zygote.</a:t>
            </a:r>
          </a:p>
          <a:p>
            <a:pPr lvl="1"/>
            <a:r>
              <a:rPr lang="en-US" sz="2000" dirty="0"/>
              <a:t>During fertilization the chromosome # is doubled.</a:t>
            </a:r>
          </a:p>
          <a:p>
            <a:pPr lvl="2"/>
            <a:r>
              <a:rPr lang="en-US" sz="2000" dirty="0"/>
              <a:t>Example: Human gametes contain 23 chromosomes, so the zygote produced by fertilization contains 46 chromosomes.</a:t>
            </a:r>
          </a:p>
          <a:p>
            <a:endParaRPr lang="en-US" sz="2000" dirty="0" smtClean="0"/>
          </a:p>
          <a:p>
            <a:r>
              <a:rPr lang="en-US" sz="2000" dirty="0" smtClean="0"/>
              <a:t>Meiosis: Cell division used to halve the chromosome number.</a:t>
            </a:r>
          </a:p>
          <a:p>
            <a:pPr lvl="1"/>
            <a:r>
              <a:rPr lang="en-US" sz="2000" dirty="0" smtClean="0"/>
              <a:t>Start with 46 chromosomes in a cell, end with 23 chromosomes in each cell.</a:t>
            </a:r>
          </a:p>
          <a:p>
            <a:pPr lvl="1"/>
            <a:r>
              <a:rPr lang="en-US" sz="2000" dirty="0" smtClean="0"/>
              <a:t>Start with 1 cell, end with 4 cells.</a:t>
            </a:r>
          </a:p>
        </p:txBody>
      </p:sp>
    </p:spTree>
    <p:extLst>
      <p:ext uri="{BB962C8B-B14F-4D97-AF65-F5344CB8AC3E}">
        <p14:creationId xmlns:p14="http://schemas.microsoft.com/office/powerpoint/2010/main" val="975885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Transformation is….</a:t>
            </a:r>
            <a:endParaRPr lang="en-US" dirty="0"/>
          </a:p>
        </p:txBody>
      </p:sp>
      <p:sp>
        <p:nvSpPr>
          <p:cNvPr id="3" name="Content Placeholder 2"/>
          <p:cNvSpPr>
            <a:spLocks noGrp="1"/>
          </p:cNvSpPr>
          <p:nvPr>
            <p:ph idx="1"/>
          </p:nvPr>
        </p:nvSpPr>
        <p:spPr/>
        <p:txBody>
          <a:bodyPr/>
          <a:lstStyle/>
          <a:p>
            <a:r>
              <a:rPr lang="en-US" sz="2400" dirty="0" smtClean="0"/>
              <a:t>A radical change of form.</a:t>
            </a:r>
          </a:p>
          <a:p>
            <a:r>
              <a:rPr lang="en-US" sz="2400" dirty="0" smtClean="0"/>
              <a:t>Energy, chemical matter and living organisms can all undergo transformations.</a:t>
            </a:r>
          </a:p>
          <a:p>
            <a:r>
              <a:rPr lang="en-US" sz="2400" dirty="0" smtClean="0"/>
              <a:t>EXAMPLES:</a:t>
            </a:r>
          </a:p>
          <a:p>
            <a:pPr lvl="1"/>
            <a:r>
              <a:rPr lang="en-US" sz="2400" dirty="0" smtClean="0"/>
              <a:t>Chemical reactions</a:t>
            </a:r>
          </a:p>
          <a:p>
            <a:pPr lvl="1"/>
            <a:r>
              <a:rPr lang="en-US" sz="2400" dirty="0" smtClean="0"/>
              <a:t>Metabolism</a:t>
            </a:r>
          </a:p>
          <a:p>
            <a:pPr lvl="1"/>
            <a:r>
              <a:rPr lang="en-US" sz="2400" dirty="0" smtClean="0"/>
              <a:t>Puberty</a:t>
            </a:r>
          </a:p>
          <a:p>
            <a:pPr lvl="1"/>
            <a:r>
              <a:rPr lang="en-US" sz="2400" dirty="0" smtClean="0"/>
              <a:t>Meiosis</a:t>
            </a:r>
          </a:p>
          <a:p>
            <a:pPr lvl="1"/>
            <a:endParaRPr lang="en-US" dirty="0"/>
          </a:p>
        </p:txBody>
      </p:sp>
    </p:spTree>
    <p:extLst>
      <p:ext uri="{BB962C8B-B14F-4D97-AF65-F5344CB8AC3E}">
        <p14:creationId xmlns:p14="http://schemas.microsoft.com/office/powerpoint/2010/main" val="2232791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Fertilization</a:t>
            </a:r>
            <a:endParaRPr lang="en-US" dirty="0"/>
          </a:p>
        </p:txBody>
      </p:sp>
      <p:sp>
        <p:nvSpPr>
          <p:cNvPr id="5" name="Content Placeholder 4"/>
          <p:cNvSpPr>
            <a:spLocks noGrp="1"/>
          </p:cNvSpPr>
          <p:nvPr>
            <p:ph idx="1"/>
          </p:nvPr>
        </p:nvSpPr>
        <p:spPr/>
        <p:txBody>
          <a:bodyPr/>
          <a:lstStyle/>
          <a:p>
            <a:r>
              <a:rPr lang="en-US" dirty="0">
                <a:hlinkClick r:id="rId2"/>
              </a:rPr>
              <a:t>https://</a:t>
            </a:r>
            <a:r>
              <a:rPr lang="en-US" dirty="0" smtClean="0">
                <a:hlinkClick r:id="rId2"/>
              </a:rPr>
              <a:t>www.youtube.com/watch?v=0lu9MEqZnvs</a:t>
            </a:r>
            <a:endParaRPr lang="en-US" dirty="0" smtClean="0"/>
          </a:p>
          <a:p>
            <a:endParaRPr lang="en-US" dirty="0"/>
          </a:p>
        </p:txBody>
      </p:sp>
    </p:spTree>
    <p:extLst>
      <p:ext uri="{BB962C8B-B14F-4D97-AF65-F5344CB8AC3E}">
        <p14:creationId xmlns:p14="http://schemas.microsoft.com/office/powerpoint/2010/main" val="516824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Meiosis</a:t>
            </a:r>
            <a:endParaRPr lang="en-US" dirty="0"/>
          </a:p>
        </p:txBody>
      </p:sp>
      <p:sp>
        <p:nvSpPr>
          <p:cNvPr id="3" name="Content Placeholder 2"/>
          <p:cNvSpPr>
            <a:spLocks noGrp="1"/>
          </p:cNvSpPr>
          <p:nvPr>
            <p:ph idx="1"/>
          </p:nvPr>
        </p:nvSpPr>
        <p:spPr>
          <a:xfrm>
            <a:off x="677334" y="1358901"/>
            <a:ext cx="8596668" cy="4682462"/>
          </a:xfrm>
        </p:spPr>
        <p:txBody>
          <a:bodyPr/>
          <a:lstStyle/>
          <a:p>
            <a:r>
              <a:rPr lang="en-US" dirty="0" smtClean="0"/>
              <a:t>Meiosis begins with a diploid (2n) number of chromosomes and ends with a haploid (n) number of chromosomes. 46</a:t>
            </a:r>
            <a:r>
              <a:rPr lang="en-US" dirty="0" smtClean="0">
                <a:sym typeface="Wingdings" panose="05000000000000000000" pitchFamily="2" charset="2"/>
              </a:rPr>
              <a:t>  23</a:t>
            </a:r>
          </a:p>
          <a:p>
            <a:r>
              <a:rPr lang="en-US" dirty="0" smtClean="0">
                <a:sym typeface="Wingdings" panose="05000000000000000000" pitchFamily="2" charset="2"/>
              </a:rPr>
              <a:t>Before Meiosis begins, all DNA molecules are replicated so each chromosome consists of 2 identical DNA strands.</a:t>
            </a:r>
          </a:p>
          <a:p>
            <a:pPr lvl="1"/>
            <a:r>
              <a:rPr lang="en-US" dirty="0" smtClean="0">
                <a:sym typeface="Wingdings" panose="05000000000000000000" pitchFamily="2" charset="2"/>
              </a:rPr>
              <a:t>This allows for meiosis to produce 4 haploid cells, </a:t>
            </a:r>
          </a:p>
          <a:p>
            <a:pPr marL="457200" lvl="1" indent="0">
              <a:buNone/>
            </a:pPr>
            <a:r>
              <a:rPr lang="en-US" dirty="0" smtClean="0">
                <a:sym typeface="Wingdings" panose="05000000000000000000" pitchFamily="2" charset="2"/>
              </a:rPr>
              <a:t>with the # of chromosomes halving during </a:t>
            </a:r>
          </a:p>
          <a:p>
            <a:pPr marL="457200" lvl="1" indent="0">
              <a:buNone/>
            </a:pPr>
            <a:r>
              <a:rPr lang="en-US" dirty="0" smtClean="0">
                <a:sym typeface="Wingdings" panose="05000000000000000000" pitchFamily="2" charset="2"/>
              </a:rPr>
              <a:t>the first of two divisions.</a:t>
            </a:r>
            <a:endParaRPr lang="en-US" dirty="0"/>
          </a:p>
        </p:txBody>
      </p:sp>
      <p:pic>
        <p:nvPicPr>
          <p:cNvPr id="5122" name="Picture 2" descr="Image result for meio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1100" y="2456788"/>
            <a:ext cx="4127500" cy="4333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303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https://www.youtube.com/watch?v=VzDMG7ke69g&amp;feature=youtu.be</a:t>
            </a:r>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800100" y="1674005"/>
            <a:ext cx="8667750" cy="4853940"/>
          </a:xfrm>
          <a:prstGeom prst="rect">
            <a:avLst/>
          </a:prstGeom>
        </p:spPr>
      </p:pic>
    </p:spTree>
    <p:extLst>
      <p:ext uri="{BB962C8B-B14F-4D97-AF65-F5344CB8AC3E}">
        <p14:creationId xmlns:p14="http://schemas.microsoft.com/office/powerpoint/2010/main" val="1268072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sexual reproduction change combinations of genes?</a:t>
            </a:r>
            <a:endParaRPr lang="en-US" dirty="0"/>
          </a:p>
        </p:txBody>
      </p:sp>
      <p:sp>
        <p:nvSpPr>
          <p:cNvPr id="3" name="Content Placeholder 2"/>
          <p:cNvSpPr>
            <a:spLocks noGrp="1"/>
          </p:cNvSpPr>
          <p:nvPr>
            <p:ph idx="1"/>
          </p:nvPr>
        </p:nvSpPr>
        <p:spPr/>
        <p:txBody>
          <a:bodyPr>
            <a:noAutofit/>
          </a:bodyPr>
          <a:lstStyle/>
          <a:p>
            <a:r>
              <a:rPr lang="en-US" sz="2400" dirty="0" smtClean="0"/>
              <a:t>Genes from the mother and the father come together, producing a combination that has probably never existed before. </a:t>
            </a:r>
            <a:endParaRPr lang="en-US" sz="2400" dirty="0"/>
          </a:p>
          <a:p>
            <a:r>
              <a:rPr lang="en-US" sz="2400" dirty="0" smtClean="0"/>
              <a:t>Each parent contributes one of each chromosome type and so passes on one copy of each gene.</a:t>
            </a:r>
          </a:p>
          <a:p>
            <a:r>
              <a:rPr lang="en-US" sz="2400" dirty="0" smtClean="0"/>
              <a:t>A zygote has 2 copies of each gene (one from mom, one from dad) except for males who have XY sex chromosomes.</a:t>
            </a:r>
          </a:p>
          <a:p>
            <a:r>
              <a:rPr lang="en-US" sz="2400" dirty="0" smtClean="0"/>
              <a:t>During Meiosis, only one copy of the gene is passed on, creating a higher genetic variability.</a:t>
            </a:r>
            <a:endParaRPr lang="en-US" sz="2400" dirty="0"/>
          </a:p>
        </p:txBody>
      </p:sp>
    </p:spTree>
    <p:extLst>
      <p:ext uri="{BB962C8B-B14F-4D97-AF65-F5344CB8AC3E}">
        <p14:creationId xmlns:p14="http://schemas.microsoft.com/office/powerpoint/2010/main" val="3245155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26396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Thinking Questions:</a:t>
            </a:r>
            <a:endParaRPr lang="en-US" dirty="0"/>
          </a:p>
        </p:txBody>
      </p:sp>
      <p:sp>
        <p:nvSpPr>
          <p:cNvPr id="3" name="Content Placeholder 2"/>
          <p:cNvSpPr>
            <a:spLocks noGrp="1"/>
          </p:cNvSpPr>
          <p:nvPr>
            <p:ph idx="1"/>
          </p:nvPr>
        </p:nvSpPr>
        <p:spPr>
          <a:xfrm>
            <a:off x="677334" y="1308100"/>
            <a:ext cx="8596668" cy="5295899"/>
          </a:xfrm>
        </p:spPr>
        <p:txBody>
          <a:bodyPr>
            <a:normAutofit/>
          </a:bodyPr>
          <a:lstStyle/>
          <a:p>
            <a:r>
              <a:rPr lang="en-US" sz="2000" dirty="0" smtClean="0"/>
              <a:t>Identical twins have the same combinations of genes as each other. Consider this hypothesis: Identical twins are the result of two sperms with identical combinations of genes fertilizing two eggs with identical combinations of genes.</a:t>
            </a:r>
          </a:p>
          <a:p>
            <a:pPr lvl="1"/>
            <a:r>
              <a:rPr lang="en-US" sz="2000" dirty="0" smtClean="0"/>
              <a:t>Is this likely? If not, can you suggest a better hypothesis?</a:t>
            </a:r>
          </a:p>
          <a:p>
            <a:pPr lvl="1"/>
            <a:endParaRPr lang="en-US" sz="2000" dirty="0" smtClean="0"/>
          </a:p>
          <a:p>
            <a:r>
              <a:rPr lang="en-US" sz="2000" dirty="0" smtClean="0"/>
              <a:t>If a cell with different versions of two genes carries out meiosis, there are four possible combinations of genes in the cells produced. Calculate the number of possible combinations for each of these genes with different versions:</a:t>
            </a:r>
          </a:p>
          <a:p>
            <a:pPr lvl="1"/>
            <a:r>
              <a:rPr lang="en-US" sz="2000" dirty="0" smtClean="0"/>
              <a:t>3</a:t>
            </a:r>
          </a:p>
          <a:p>
            <a:pPr lvl="1"/>
            <a:r>
              <a:rPr lang="en-US" sz="2000" dirty="0" smtClean="0"/>
              <a:t>4</a:t>
            </a:r>
          </a:p>
          <a:p>
            <a:pPr lvl="1"/>
            <a:r>
              <a:rPr lang="en-US" sz="2000" dirty="0" smtClean="0"/>
              <a:t>10</a:t>
            </a:r>
          </a:p>
          <a:p>
            <a:pPr lvl="1"/>
            <a:r>
              <a:rPr lang="en-US" sz="2000" dirty="0" smtClean="0"/>
              <a:t>1,000</a:t>
            </a:r>
          </a:p>
          <a:p>
            <a:pPr lvl="1"/>
            <a:endParaRPr lang="en-US" dirty="0"/>
          </a:p>
        </p:txBody>
      </p:sp>
    </p:spTree>
    <p:extLst>
      <p:ext uri="{BB962C8B-B14F-4D97-AF65-F5344CB8AC3E}">
        <p14:creationId xmlns:p14="http://schemas.microsoft.com/office/powerpoint/2010/main" val="1754010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Thinking Questions:</a:t>
            </a:r>
            <a:endParaRPr lang="en-US" dirty="0"/>
          </a:p>
        </p:txBody>
      </p:sp>
      <p:sp>
        <p:nvSpPr>
          <p:cNvPr id="3" name="Content Placeholder 2"/>
          <p:cNvSpPr>
            <a:spLocks noGrp="1"/>
          </p:cNvSpPr>
          <p:nvPr>
            <p:ph idx="1"/>
          </p:nvPr>
        </p:nvSpPr>
        <p:spPr/>
        <p:txBody>
          <a:bodyPr>
            <a:normAutofit/>
          </a:bodyPr>
          <a:lstStyle/>
          <a:p>
            <a:r>
              <a:rPr lang="en-US" sz="2400" dirty="0" smtClean="0"/>
              <a:t>If identical twin men married identical twin women, would all their offspring be the same?</a:t>
            </a:r>
          </a:p>
          <a:p>
            <a:endParaRPr lang="en-US" sz="2400" dirty="0"/>
          </a:p>
          <a:p>
            <a:r>
              <a:rPr lang="en-US" sz="2400" dirty="0" smtClean="0"/>
              <a:t>Explain the reasons for greater genetic diversity among children of mixed-race parents, compared with same-race parents.</a:t>
            </a:r>
            <a:endParaRPr lang="en-US" sz="2400" dirty="0"/>
          </a:p>
        </p:txBody>
      </p:sp>
    </p:spTree>
    <p:extLst>
      <p:ext uri="{BB962C8B-B14F-4D97-AF65-F5344CB8AC3E}">
        <p14:creationId xmlns:p14="http://schemas.microsoft.com/office/powerpoint/2010/main" val="10736513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Biodiversity Video:</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www.youtube.com/watch?v=GK_vRtHJZu4</a:t>
            </a:r>
            <a:endParaRPr lang="en-US" dirty="0" smtClean="0"/>
          </a:p>
          <a:p>
            <a:endParaRPr lang="en-US"/>
          </a:p>
          <a:p>
            <a:endParaRPr lang="en-US" dirty="0"/>
          </a:p>
        </p:txBody>
      </p:sp>
    </p:spTree>
    <p:extLst>
      <p:ext uri="{BB962C8B-B14F-4D97-AF65-F5344CB8AC3E}">
        <p14:creationId xmlns:p14="http://schemas.microsoft.com/office/powerpoint/2010/main" val="2014553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chemical reaction?</a:t>
            </a:r>
            <a:endParaRPr lang="en-US" dirty="0"/>
          </a:p>
        </p:txBody>
      </p:sp>
      <p:sp>
        <p:nvSpPr>
          <p:cNvPr id="3" name="Content Placeholder 2"/>
          <p:cNvSpPr>
            <a:spLocks noGrp="1"/>
          </p:cNvSpPr>
          <p:nvPr>
            <p:ph idx="1"/>
          </p:nvPr>
        </p:nvSpPr>
        <p:spPr>
          <a:xfrm>
            <a:off x="677334" y="1625601"/>
            <a:ext cx="9342966" cy="4415762"/>
          </a:xfrm>
        </p:spPr>
        <p:txBody>
          <a:bodyPr>
            <a:noAutofit/>
          </a:bodyPr>
          <a:lstStyle/>
          <a:p>
            <a:r>
              <a:rPr lang="en-US" sz="2000" dirty="0" smtClean="0"/>
              <a:t>A transformation where reactants that a reaction starts with are changed into products.</a:t>
            </a:r>
          </a:p>
          <a:p>
            <a:r>
              <a:rPr lang="en-US" sz="2000" dirty="0" smtClean="0"/>
              <a:t>Chemical reactions are a transformation that involves energy changes:</a:t>
            </a:r>
          </a:p>
          <a:p>
            <a:pPr lvl="1"/>
            <a:r>
              <a:rPr lang="en-US" sz="2000" dirty="0" smtClean="0"/>
              <a:t>Exothermic: reactions that releases heat to the surroundings (increasing temp)</a:t>
            </a:r>
          </a:p>
          <a:p>
            <a:pPr lvl="1"/>
            <a:r>
              <a:rPr lang="en-US" sz="2000" dirty="0" smtClean="0"/>
              <a:t>Endothermic: reactions that take in energy from its surroundings (decreasing temp)</a:t>
            </a:r>
            <a:endParaRPr lang="en-US" sz="2000" dirty="0"/>
          </a:p>
          <a:p>
            <a:pPr marL="457200" lvl="1" indent="0">
              <a:buNone/>
            </a:pPr>
            <a:endParaRPr lang="en-US" sz="2000" dirty="0" smtClean="0"/>
          </a:p>
          <a:p>
            <a:pPr marL="457200" lvl="1" indent="0">
              <a:buNone/>
            </a:pPr>
            <a:r>
              <a:rPr lang="en-US" sz="2000" dirty="0" smtClean="0"/>
              <a:t>				   Reactants </a:t>
            </a:r>
            <a:r>
              <a:rPr lang="en-US" sz="2000" dirty="0" smtClean="0">
                <a:latin typeface="Arial Black" panose="020B0A04020102020204" pitchFamily="34" charset="0"/>
              </a:rPr>
              <a:t>→ </a:t>
            </a:r>
            <a:r>
              <a:rPr lang="en-US" sz="2000" dirty="0" smtClean="0"/>
              <a:t>Products</a:t>
            </a:r>
          </a:p>
          <a:p>
            <a:pPr marL="457200" lvl="1" indent="0">
              <a:buNone/>
            </a:pPr>
            <a:r>
              <a:rPr lang="en-US" sz="2000" dirty="0" smtClean="0"/>
              <a:t>                    Oxygen + Hydrogen </a:t>
            </a:r>
            <a:r>
              <a:rPr lang="en-US" sz="2000" dirty="0" smtClean="0">
                <a:latin typeface="Arial Black" panose="020B0A04020102020204" pitchFamily="34" charset="0"/>
              </a:rPr>
              <a:t>→ </a:t>
            </a:r>
            <a:r>
              <a:rPr lang="en-US" sz="2000" dirty="0" smtClean="0"/>
              <a:t>Water</a:t>
            </a:r>
          </a:p>
          <a:p>
            <a:pPr marL="457200" lvl="1" indent="0">
              <a:buNone/>
            </a:pPr>
            <a:r>
              <a:rPr lang="en-US" sz="2000" b="1" dirty="0" smtClean="0"/>
              <a:t>MUST BALANCE EQUATION:    </a:t>
            </a:r>
            <a:r>
              <a:rPr lang="en-US" sz="2000" dirty="0" smtClean="0"/>
              <a:t>O</a:t>
            </a:r>
            <a:r>
              <a:rPr lang="en-US" sz="2000" baseline="-25000" dirty="0" smtClean="0"/>
              <a:t>2  </a:t>
            </a:r>
            <a:r>
              <a:rPr lang="en-US" sz="2000" dirty="0" smtClean="0"/>
              <a:t>+ 2H</a:t>
            </a:r>
            <a:r>
              <a:rPr lang="en-US" sz="2000" baseline="-25000" dirty="0" smtClean="0"/>
              <a:t>2</a:t>
            </a:r>
            <a:r>
              <a:rPr lang="en-US" sz="2000" dirty="0" smtClean="0"/>
              <a:t> </a:t>
            </a:r>
            <a:r>
              <a:rPr lang="en-US" sz="2000" dirty="0" smtClean="0">
                <a:latin typeface="Arial Black" panose="020B0A04020102020204" pitchFamily="34" charset="0"/>
              </a:rPr>
              <a:t>→</a:t>
            </a:r>
            <a:r>
              <a:rPr lang="en-US" sz="2000" dirty="0" smtClean="0"/>
              <a:t> 2H</a:t>
            </a:r>
            <a:r>
              <a:rPr lang="en-US" sz="2000" baseline="-25000" dirty="0" smtClean="0"/>
              <a:t>2</a:t>
            </a:r>
            <a:r>
              <a:rPr lang="en-US" sz="2000" dirty="0" smtClean="0"/>
              <a:t>O</a:t>
            </a:r>
          </a:p>
        </p:txBody>
      </p:sp>
    </p:spTree>
    <p:extLst>
      <p:ext uri="{BB962C8B-B14F-4D97-AF65-F5344CB8AC3E}">
        <p14:creationId xmlns:p14="http://schemas.microsoft.com/office/powerpoint/2010/main" val="3177175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effect does an enzyme have on a chemical reaction?</a:t>
            </a:r>
            <a:endParaRPr lang="en-US" dirty="0"/>
          </a:p>
        </p:txBody>
      </p:sp>
      <p:sp>
        <p:nvSpPr>
          <p:cNvPr id="3" name="Content Placeholder 2"/>
          <p:cNvSpPr>
            <a:spLocks noGrp="1"/>
          </p:cNvSpPr>
          <p:nvPr>
            <p:ph idx="1"/>
          </p:nvPr>
        </p:nvSpPr>
        <p:spPr>
          <a:xfrm>
            <a:off x="677334" y="1930401"/>
            <a:ext cx="8596668" cy="4533900"/>
          </a:xfrm>
        </p:spPr>
        <p:txBody>
          <a:bodyPr wrap="square"/>
          <a:lstStyle/>
          <a:p>
            <a:r>
              <a:rPr lang="en-US" sz="2000" dirty="0" smtClean="0"/>
              <a:t>An enzyme is a biological catalyst, it lowers the amount of energy needed to get the reaction started (activation energy)</a:t>
            </a:r>
          </a:p>
          <a:p>
            <a:r>
              <a:rPr lang="en-US" sz="2000" dirty="0" smtClean="0"/>
              <a:t>Enzymes are proteins, and like other proteins can be damaged at high temperatures or changes of </a:t>
            </a:r>
            <a:r>
              <a:rPr lang="en-US" sz="2000" dirty="0" err="1" smtClean="0"/>
              <a:t>pH.</a:t>
            </a:r>
            <a:endParaRPr lang="en-US" sz="2000" dirty="0" smtClean="0"/>
          </a:p>
          <a:p>
            <a:r>
              <a:rPr lang="en-US" sz="2000" dirty="0" smtClean="0"/>
              <a:t>Enzymes show enzyme-substrate specificity, therefore each type of enzyme acts in just one or a small group of reactions.</a:t>
            </a:r>
          </a:p>
          <a:p>
            <a:r>
              <a:rPr lang="en-US" sz="2000" dirty="0" smtClean="0"/>
              <a:t>Enzymes usually end with ending -</a:t>
            </a:r>
            <a:r>
              <a:rPr lang="en-US" sz="2000" dirty="0" err="1" smtClean="0"/>
              <a:t>ase</a:t>
            </a:r>
            <a:endParaRPr lang="en-US" sz="2000" dirty="0" smtClean="0"/>
          </a:p>
          <a:p>
            <a:r>
              <a:rPr lang="en-US" sz="2000" dirty="0" smtClean="0"/>
              <a:t>Catalysts increase reaction rates without being changed themselves, so they are placed above the arrow in a chemical equation.</a:t>
            </a:r>
          </a:p>
          <a:p>
            <a:pPr marL="1371600" lvl="3" indent="0">
              <a:buNone/>
            </a:pPr>
            <a:r>
              <a:rPr lang="en-US" sz="2000" dirty="0" smtClean="0"/>
              <a:t>              </a:t>
            </a:r>
            <a:r>
              <a:rPr lang="en-US" sz="2000" baseline="30000" dirty="0" smtClean="0"/>
              <a:t>catalyst</a:t>
            </a:r>
          </a:p>
          <a:p>
            <a:pPr marL="1371600" lvl="3" indent="0">
              <a:spcBef>
                <a:spcPts val="0"/>
              </a:spcBef>
              <a:buNone/>
            </a:pPr>
            <a:r>
              <a:rPr lang="en-US" sz="2000" dirty="0" smtClean="0"/>
              <a:t>Reactants</a:t>
            </a:r>
            <a:r>
              <a:rPr lang="en-US" sz="2000" dirty="0"/>
              <a:t>  </a:t>
            </a:r>
            <a:r>
              <a:rPr lang="en-US" sz="2000" dirty="0" smtClean="0">
                <a:sym typeface="Wingdings" panose="05000000000000000000" pitchFamily="2" charset="2"/>
              </a:rPr>
              <a:t></a:t>
            </a:r>
            <a:r>
              <a:rPr lang="en-US" sz="2000" dirty="0" smtClean="0"/>
              <a:t>  products</a:t>
            </a:r>
          </a:p>
          <a:p>
            <a:pPr marL="1371600" lvl="3" indent="0">
              <a:spcBef>
                <a:spcPts val="0"/>
              </a:spcBef>
              <a:buNone/>
            </a:pPr>
            <a:endParaRPr lang="en-US" sz="2000" dirty="0"/>
          </a:p>
          <a:p>
            <a:pPr marL="1371600" lvl="3" indent="0">
              <a:spcBef>
                <a:spcPts val="0"/>
              </a:spcBef>
              <a:buNone/>
            </a:pPr>
            <a:endParaRPr lang="en-US" sz="2000" dirty="0"/>
          </a:p>
        </p:txBody>
      </p:sp>
    </p:spTree>
    <p:extLst>
      <p:ext uri="{BB962C8B-B14F-4D97-AF65-F5344CB8AC3E}">
        <p14:creationId xmlns:p14="http://schemas.microsoft.com/office/powerpoint/2010/main" val="3976489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https://www.youtube.com/watch?v=qgVFkRn8f10</a:t>
            </a:r>
          </a:p>
        </p:txBody>
      </p:sp>
      <p:pic>
        <p:nvPicPr>
          <p:cNvPr id="1026" name="Picture 2" descr="Image result for amoeba sisters enzym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5853" y="2160588"/>
            <a:ext cx="6900332" cy="388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525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enzymes work?</a:t>
            </a:r>
            <a:endParaRPr lang="en-US" dirty="0"/>
          </a:p>
        </p:txBody>
      </p:sp>
      <p:sp>
        <p:nvSpPr>
          <p:cNvPr id="3" name="Content Placeholder 2"/>
          <p:cNvSpPr>
            <a:spLocks noGrp="1"/>
          </p:cNvSpPr>
          <p:nvPr>
            <p:ph idx="1"/>
          </p:nvPr>
        </p:nvSpPr>
        <p:spPr>
          <a:xfrm>
            <a:off x="674159" y="1614489"/>
            <a:ext cx="9076266" cy="4964111"/>
          </a:xfrm>
        </p:spPr>
        <p:txBody>
          <a:bodyPr/>
          <a:lstStyle/>
          <a:p>
            <a:r>
              <a:rPr lang="en-US" dirty="0" smtClean="0"/>
              <a:t>Enzymes are proteins with a very distinctive 3-D structure.</a:t>
            </a:r>
          </a:p>
          <a:p>
            <a:r>
              <a:rPr lang="en-US" dirty="0" smtClean="0"/>
              <a:t>Enzymes contain a region where reactants (substrates) can bind--this is called the </a:t>
            </a:r>
            <a:r>
              <a:rPr lang="en-US" b="1" dirty="0" smtClean="0"/>
              <a:t>active site</a:t>
            </a:r>
          </a:p>
          <a:p>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smtClean="0"/>
          </a:p>
        </p:txBody>
      </p:sp>
      <p:pic>
        <p:nvPicPr>
          <p:cNvPr id="2054" name="Picture 6" descr="Image result for enzyme substrate compl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472" y="2935289"/>
            <a:ext cx="7360688" cy="2729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488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Naming Enzymes</a:t>
            </a:r>
            <a:endParaRPr lang="en-US" dirty="0"/>
          </a:p>
        </p:txBody>
      </p:sp>
      <p:sp>
        <p:nvSpPr>
          <p:cNvPr id="3" name="Content Placeholder 2"/>
          <p:cNvSpPr>
            <a:spLocks noGrp="1"/>
          </p:cNvSpPr>
          <p:nvPr>
            <p:ph idx="1"/>
          </p:nvPr>
        </p:nvSpPr>
        <p:spPr/>
        <p:txBody>
          <a:bodyPr/>
          <a:lstStyle/>
          <a:p>
            <a:r>
              <a:rPr lang="en-US" dirty="0" smtClean="0"/>
              <a:t>A few enzymes have names with </a:t>
            </a:r>
            <a:r>
              <a:rPr lang="mr-IN" dirty="0" smtClean="0"/>
              <a:t>–</a:t>
            </a:r>
            <a:r>
              <a:rPr lang="en-US" dirty="0" smtClean="0"/>
              <a:t>in at the end, ex: pepsin and trypsin, but early on it was decided that enzymes should end in </a:t>
            </a:r>
            <a:r>
              <a:rPr lang="mr-IN" dirty="0" smtClean="0"/>
              <a:t>–</a:t>
            </a:r>
            <a:r>
              <a:rPr lang="en-US" dirty="0" err="1" smtClean="0"/>
              <a:t>ase</a:t>
            </a:r>
            <a:r>
              <a:rPr lang="en-US" dirty="0" smtClean="0"/>
              <a:t>.</a:t>
            </a:r>
          </a:p>
          <a:p>
            <a:r>
              <a:rPr lang="en-US" dirty="0" smtClean="0"/>
              <a:t>Later, the International Union of Biochemistry decided that the name of an enzyme should tell us what the substrate of an enzyme is and the type of reaction catalyzed.</a:t>
            </a:r>
          </a:p>
          <a:p>
            <a:r>
              <a:rPr lang="en-US" dirty="0" smtClean="0"/>
              <a:t>EXAMPLE: Malate dehydrogenase removes hydrogen from an organic acid called malate during aerobic respiration</a:t>
            </a:r>
          </a:p>
          <a:p>
            <a:pPr lvl="1"/>
            <a:r>
              <a:rPr lang="en-US" dirty="0" smtClean="0"/>
              <a:t>What do these enzymes do?</a:t>
            </a:r>
          </a:p>
          <a:p>
            <a:pPr lvl="2"/>
            <a:r>
              <a:rPr lang="en-US" sz="1600" dirty="0" smtClean="0"/>
              <a:t>Nitrate reductase</a:t>
            </a:r>
          </a:p>
          <a:p>
            <a:pPr lvl="2"/>
            <a:r>
              <a:rPr lang="en-US" sz="1600" dirty="0" err="1" smtClean="0"/>
              <a:t>Iodotyrosine</a:t>
            </a:r>
            <a:r>
              <a:rPr lang="en-US" sz="1600" dirty="0" smtClean="0"/>
              <a:t> deiodinase</a:t>
            </a:r>
          </a:p>
          <a:p>
            <a:pPr lvl="2"/>
            <a:r>
              <a:rPr lang="en-US" sz="1600" dirty="0" err="1" smtClean="0"/>
              <a:t>Phosphoglucose</a:t>
            </a:r>
            <a:r>
              <a:rPr lang="en-US" sz="1600" dirty="0" smtClean="0"/>
              <a:t> isomerase</a:t>
            </a:r>
            <a:endParaRPr lang="en-US" sz="1600" dirty="0"/>
          </a:p>
        </p:txBody>
      </p:sp>
    </p:spTree>
    <p:extLst>
      <p:ext uri="{BB962C8B-B14F-4D97-AF65-F5344CB8AC3E}">
        <p14:creationId xmlns:p14="http://schemas.microsoft.com/office/powerpoint/2010/main" val="521767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biochemical transformations happen inside our cells?</a:t>
            </a:r>
            <a:endParaRPr lang="en-US" dirty="0"/>
          </a:p>
        </p:txBody>
      </p:sp>
      <p:sp>
        <p:nvSpPr>
          <p:cNvPr id="3" name="Content Placeholder 2"/>
          <p:cNvSpPr>
            <a:spLocks noGrp="1"/>
          </p:cNvSpPr>
          <p:nvPr>
            <p:ph idx="1"/>
          </p:nvPr>
        </p:nvSpPr>
        <p:spPr/>
        <p:txBody>
          <a:bodyPr>
            <a:normAutofit/>
          </a:bodyPr>
          <a:lstStyle/>
          <a:p>
            <a:r>
              <a:rPr lang="en-US" sz="2000" dirty="0" smtClean="0"/>
              <a:t>In a metabolic pathway, the substrate for the first reaction is transformed, via a series of intermediates, into the end product of the final reaction.</a:t>
            </a:r>
          </a:p>
          <a:p>
            <a:pPr marL="457200" lvl="1" indent="0">
              <a:buNone/>
            </a:pPr>
            <a:r>
              <a:rPr lang="en-US" sz="2000" dirty="0" smtClean="0"/>
              <a:t>Examples: </a:t>
            </a:r>
          </a:p>
          <a:p>
            <a:pPr lvl="1"/>
            <a:r>
              <a:rPr lang="en-US" sz="2000" dirty="0" smtClean="0"/>
              <a:t>Cellular respiration– Glucose is broken down to release energy</a:t>
            </a:r>
          </a:p>
          <a:p>
            <a:pPr lvl="1"/>
            <a:r>
              <a:rPr lang="en-US" sz="2000" dirty="0" smtClean="0"/>
              <a:t>Lactose </a:t>
            </a:r>
            <a:r>
              <a:rPr lang="en-US" sz="2000" dirty="0" smtClean="0">
                <a:sym typeface="Wingdings" panose="05000000000000000000" pitchFamily="2" charset="2"/>
              </a:rPr>
              <a:t> glucose and galactose– Lactose is the sugar in milk, it is a disaccharide that is broken down by the enzyme lactase into two monosaccharide sugars, glucose and galactose.</a:t>
            </a:r>
          </a:p>
          <a:p>
            <a:pPr lvl="1"/>
            <a:r>
              <a:rPr lang="en-US" sz="2000" dirty="0" smtClean="0">
                <a:sym typeface="Wingdings" panose="05000000000000000000" pitchFamily="2" charset="2"/>
              </a:rPr>
              <a:t>Ethanol  ethanoic acid- Ethanoic acid can be used in cellular respiration as a source of energy.</a:t>
            </a:r>
            <a:endParaRPr lang="en-US" sz="2000" dirty="0" smtClean="0"/>
          </a:p>
        </p:txBody>
      </p:sp>
    </p:spTree>
    <p:extLst>
      <p:ext uri="{BB962C8B-B14F-4D97-AF65-F5344CB8AC3E}">
        <p14:creationId xmlns:p14="http://schemas.microsoft.com/office/powerpoint/2010/main" val="1083613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Thinking Questions:</a:t>
            </a:r>
            <a:endParaRPr lang="en-US" dirty="0"/>
          </a:p>
        </p:txBody>
      </p:sp>
      <p:sp>
        <p:nvSpPr>
          <p:cNvPr id="3" name="Content Placeholder 2"/>
          <p:cNvSpPr>
            <a:spLocks noGrp="1"/>
          </p:cNvSpPr>
          <p:nvPr>
            <p:ph idx="1"/>
          </p:nvPr>
        </p:nvSpPr>
        <p:spPr>
          <a:xfrm>
            <a:off x="677334" y="1562101"/>
            <a:ext cx="10231966" cy="4479262"/>
          </a:xfrm>
        </p:spPr>
        <p:txBody>
          <a:bodyPr/>
          <a:lstStyle/>
          <a:p>
            <a:r>
              <a:rPr lang="en-US" dirty="0" smtClean="0"/>
              <a:t>Describe the difference in structure between the two monosaccharide sugars glucose and galactose:</a:t>
            </a:r>
          </a:p>
          <a:p>
            <a:endParaRPr lang="en-US" dirty="0"/>
          </a:p>
          <a:p>
            <a:r>
              <a:rPr lang="en-US" dirty="0" smtClean="0"/>
              <a:t>Lactose synthase is the enzyme which catalyzes the</a:t>
            </a:r>
          </a:p>
          <a:p>
            <a:pPr marL="0" indent="0">
              <a:buNone/>
            </a:pPr>
            <a:r>
              <a:rPr lang="en-US" dirty="0" smtClean="0"/>
              <a:t>Production of lactose, using glucose and galactose. Explain</a:t>
            </a:r>
          </a:p>
          <a:p>
            <a:pPr marL="0" indent="0">
              <a:buNone/>
            </a:pPr>
            <a:r>
              <a:rPr lang="en-US" dirty="0" smtClean="0"/>
              <a:t>the need for difference enzymes to synthesize and digest </a:t>
            </a:r>
          </a:p>
          <a:p>
            <a:pPr marL="0" indent="0">
              <a:buNone/>
            </a:pPr>
            <a:r>
              <a:rPr lang="en-US" dirty="0" smtClean="0"/>
              <a:t>Lactose.</a:t>
            </a:r>
          </a:p>
          <a:p>
            <a:pPr marL="0" indent="0">
              <a:buNone/>
            </a:pPr>
            <a:endParaRPr lang="en-US" dirty="0"/>
          </a:p>
          <a:p>
            <a:pPr>
              <a:buFont typeface="Wingdings" panose="05000000000000000000" pitchFamily="2" charset="2"/>
              <a:buChar char="Ø"/>
            </a:pPr>
            <a:r>
              <a:rPr lang="en-US" dirty="0" smtClean="0"/>
              <a:t>Predict what will happen to lactose in the intestines of adults who do not produce the enzyme lactase.</a:t>
            </a:r>
          </a:p>
          <a:p>
            <a:pPr marL="0" indent="0">
              <a:buNone/>
            </a:pPr>
            <a:endParaRPr lang="en-US" dirty="0"/>
          </a:p>
          <a:p>
            <a:pPr marL="0" indent="0">
              <a:buNone/>
            </a:pPr>
            <a:endParaRPr lang="en-US" dirty="0" smtClean="0"/>
          </a:p>
        </p:txBody>
      </p:sp>
      <p:pic>
        <p:nvPicPr>
          <p:cNvPr id="5" name="Picture 4"/>
          <p:cNvPicPr>
            <a:picLocks noChangeAspect="1"/>
          </p:cNvPicPr>
          <p:nvPr/>
        </p:nvPicPr>
        <p:blipFill>
          <a:blip r:embed="rId2"/>
          <a:stretch>
            <a:fillRect/>
          </a:stretch>
        </p:blipFill>
        <p:spPr>
          <a:xfrm>
            <a:off x="6896100" y="2089150"/>
            <a:ext cx="3556000" cy="2333625"/>
          </a:xfrm>
          <a:prstGeom prst="rect">
            <a:avLst/>
          </a:prstGeom>
        </p:spPr>
      </p:pic>
    </p:spTree>
    <p:extLst>
      <p:ext uri="{BB962C8B-B14F-4D97-AF65-F5344CB8AC3E}">
        <p14:creationId xmlns:p14="http://schemas.microsoft.com/office/powerpoint/2010/main" val="334068513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168</TotalTime>
  <Words>1512</Words>
  <Application>Microsoft Office PowerPoint</Application>
  <PresentationFormat>Widescreen</PresentationFormat>
  <Paragraphs>162</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Arial Black</vt:lpstr>
      <vt:lpstr>Mangal</vt:lpstr>
      <vt:lpstr>Trebuchet MS</vt:lpstr>
      <vt:lpstr>Wingdings</vt:lpstr>
      <vt:lpstr>Wingdings 3</vt:lpstr>
      <vt:lpstr>Facet</vt:lpstr>
      <vt:lpstr>Transformation</vt:lpstr>
      <vt:lpstr>Transformation is….</vt:lpstr>
      <vt:lpstr>What is a chemical reaction?</vt:lpstr>
      <vt:lpstr>What effect does an enzyme have on a chemical reaction?</vt:lpstr>
      <vt:lpstr>https://www.youtube.com/watch?v=qgVFkRn8f10</vt:lpstr>
      <vt:lpstr>How do enzymes work?</vt:lpstr>
      <vt:lpstr>Naming Enzymes</vt:lpstr>
      <vt:lpstr>What biochemical transformations happen inside our cells?</vt:lpstr>
      <vt:lpstr>Critical Thinking Questions:</vt:lpstr>
      <vt:lpstr>What chemical transformations can other organisms do for us?</vt:lpstr>
      <vt:lpstr>How does a cell transform amino acids into proteins?</vt:lpstr>
      <vt:lpstr>Making Proteins Continued:</vt:lpstr>
      <vt:lpstr>Protein Synthesis</vt:lpstr>
      <vt:lpstr>Protein Synthesis Continued </vt:lpstr>
      <vt:lpstr>https://www.youtube.com/watch?v=h5mJbP23Buo</vt:lpstr>
      <vt:lpstr>PowerPoint Presentation</vt:lpstr>
      <vt:lpstr>What is metamorphosis in animals?</vt:lpstr>
      <vt:lpstr>DBQ: Metamorphosis in the Western Spadefoot Toad</vt:lpstr>
      <vt:lpstr>What stages occur in all sexual life cycles?</vt:lpstr>
      <vt:lpstr>Fertilization</vt:lpstr>
      <vt:lpstr>Meiosis</vt:lpstr>
      <vt:lpstr>https://www.youtube.com/watch?v=VzDMG7ke69g&amp;feature=youtu.be</vt:lpstr>
      <vt:lpstr>How does sexual reproduction change combinations of genes?</vt:lpstr>
      <vt:lpstr>PowerPoint Presentation</vt:lpstr>
      <vt:lpstr>Critical Thinking Questions:</vt:lpstr>
      <vt:lpstr>Critical Thinking Questions:</vt:lpstr>
      <vt:lpstr>Biodiversity Video:</vt:lpstr>
    </vt:vector>
  </TitlesOfParts>
  <Company>FCPS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Transformation</dc:title>
  <dc:creator>Kubajak, Jenny</dc:creator>
  <cp:lastModifiedBy>Kubajak, Jenny</cp:lastModifiedBy>
  <cp:revision>22</cp:revision>
  <dcterms:created xsi:type="dcterms:W3CDTF">2017-08-21T12:12:12Z</dcterms:created>
  <dcterms:modified xsi:type="dcterms:W3CDTF">2017-09-20T11:54:05Z</dcterms:modified>
</cp:coreProperties>
</file>