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9" r:id="rId4"/>
    <p:sldId id="270" r:id="rId5"/>
    <p:sldId id="258" r:id="rId6"/>
    <p:sldId id="271" r:id="rId7"/>
    <p:sldId id="272" r:id="rId8"/>
    <p:sldId id="262" r:id="rId9"/>
    <p:sldId id="263" r:id="rId10"/>
    <p:sldId id="273" r:id="rId11"/>
    <p:sldId id="265" r:id="rId12"/>
    <p:sldId id="274" r:id="rId13"/>
    <p:sldId id="275" r:id="rId14"/>
    <p:sldId id="281" r:id="rId15"/>
    <p:sldId id="276" r:id="rId16"/>
    <p:sldId id="277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DE80"/>
    <a:srgbClr val="FBCBA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6A45-DBA1-6A48-B01E-5C242EA39909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1949-99E8-6C41-9EA1-6856C2AC3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3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6A45-DBA1-6A48-B01E-5C242EA39909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1949-99E8-6C41-9EA1-6856C2AC3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95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6A45-DBA1-6A48-B01E-5C242EA39909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1949-99E8-6C41-9EA1-6856C2AC3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72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6A45-DBA1-6A48-B01E-5C242EA39909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1949-99E8-6C41-9EA1-6856C2AC3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51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6A45-DBA1-6A48-B01E-5C242EA39909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1949-99E8-6C41-9EA1-6856C2AC3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9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6A45-DBA1-6A48-B01E-5C242EA39909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1949-99E8-6C41-9EA1-6856C2AC3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7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6A45-DBA1-6A48-B01E-5C242EA39909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1949-99E8-6C41-9EA1-6856C2AC3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62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6A45-DBA1-6A48-B01E-5C242EA39909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1949-99E8-6C41-9EA1-6856C2AC3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9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6A45-DBA1-6A48-B01E-5C242EA39909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1949-99E8-6C41-9EA1-6856C2AC3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3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6A45-DBA1-6A48-B01E-5C242EA39909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1949-99E8-6C41-9EA1-6856C2AC3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2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6A45-DBA1-6A48-B01E-5C242EA39909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1949-99E8-6C41-9EA1-6856C2AC3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8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E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B6A45-DBA1-6A48-B01E-5C242EA39909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51949-99E8-6C41-9EA1-6856C2AC3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1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7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bin"/><Relationship Id="rId2" Type="http://schemas.openxmlformats.org/officeDocument/2006/relationships/audio" Target="../media/audio8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0.bin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bin"/><Relationship Id="rId2" Type="http://schemas.openxmlformats.org/officeDocument/2006/relationships/audio" Target="../media/audio1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1.bin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7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audio" Target="../media/audio1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4.bin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bin"/><Relationship Id="rId2" Type="http://schemas.openxmlformats.org/officeDocument/2006/relationships/audio" Target="../media/audio1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slide" Target="slide2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file:///\\localhost\Volumes\USB%20DISK\5th%20Grade\Health\The%20senses\Swallowing.MOV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82211" cy="6858000"/>
          </a:xfrm>
          <a:prstGeom prst="rect">
            <a:avLst/>
          </a:prstGeom>
          <a:solidFill>
            <a:srgbClr val="0000FF"/>
          </a:solidFill>
          <a:ln w="38100" cap="rnd">
            <a:solidFill>
              <a:srgbClr val="FF0000"/>
            </a:solidFill>
          </a:ln>
          <a:effectLst>
            <a:glow>
              <a:srgbClr val="FF0000">
                <a:alpha val="75000"/>
              </a:srgbClr>
            </a:glow>
            <a:softEdge rad="101600"/>
          </a:effectLst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Five Senses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ction Button: Custom 8">
            <a:hlinkClick r:id="" action="ppaction://hlinkshowjump?jump=nextslide" highlightClick="1">
              <a:snd r:embed="rId3" name="Drum Roll"/>
            </a:hlinkClick>
          </p:cNvPr>
          <p:cNvSpPr/>
          <p:nvPr/>
        </p:nvSpPr>
        <p:spPr>
          <a:xfrm>
            <a:off x="6481637" y="905154"/>
            <a:ext cx="1707999" cy="2189888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Custom 9">
            <a:hlinkClick r:id="" action="ppaction://hlinkshowjump?jump=nextslide" highlightClick="1">
              <a:snd r:embed="rId3" name="Drum Roll"/>
            </a:hlinkClick>
          </p:cNvPr>
          <p:cNvSpPr/>
          <p:nvPr/>
        </p:nvSpPr>
        <p:spPr>
          <a:xfrm>
            <a:off x="3641389" y="794768"/>
            <a:ext cx="1707999" cy="2189888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Custom 10">
            <a:hlinkClick r:id="" action="ppaction://hlinkshowjump?jump=nextslide" highlightClick="1">
              <a:snd r:embed="rId3" name="Drum Roll"/>
            </a:hlinkClick>
          </p:cNvPr>
          <p:cNvSpPr/>
          <p:nvPr/>
        </p:nvSpPr>
        <p:spPr>
          <a:xfrm>
            <a:off x="820310" y="624428"/>
            <a:ext cx="1707999" cy="2189888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Custom 11">
            <a:hlinkClick r:id="" action="ppaction://hlinkshowjump?jump=nextslide" highlightClick="1">
              <a:snd r:embed="rId3" name="Drum Roll"/>
            </a:hlinkClick>
          </p:cNvPr>
          <p:cNvSpPr/>
          <p:nvPr/>
        </p:nvSpPr>
        <p:spPr>
          <a:xfrm>
            <a:off x="1933390" y="3612423"/>
            <a:ext cx="1707999" cy="2189888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Custom 12">
            <a:hlinkClick r:id="" action="ppaction://hlinkshowjump?jump=nextslide" highlightClick="1">
              <a:snd r:embed="rId3" name="Drum Roll"/>
            </a:hlinkClick>
          </p:cNvPr>
          <p:cNvSpPr/>
          <p:nvPr/>
        </p:nvSpPr>
        <p:spPr>
          <a:xfrm>
            <a:off x="5326607" y="3437233"/>
            <a:ext cx="1707999" cy="2189888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0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838200" y="228600"/>
            <a:ext cx="7543800" cy="67594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FFFF"/>
              </a:gs>
            </a:gsLst>
            <a:lin ang="5400000" scaled="1"/>
          </a:gradFill>
          <a:ln w="3175">
            <a:solidFill>
              <a:srgbClr val="6699FF"/>
            </a:solidFill>
            <a:miter lim="800000"/>
            <a:headEnd/>
            <a:tailEnd/>
          </a:ln>
          <a:effectLst>
            <a:outerShdw blurRad="63500" dist="99190" dir="8411666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marL="190500" indent="-190500" algn="ctr">
              <a:spcBef>
                <a:spcPct val="20000"/>
              </a:spcBef>
            </a:pPr>
            <a:r>
              <a:rPr lang="en-US" altLang="zh-TW" sz="4000" dirty="0">
                <a:solidFill>
                  <a:schemeClr val="tx1"/>
                </a:solidFill>
                <a:latin typeface="Arial" charset="0"/>
              </a:rPr>
              <a:t>How do we </a:t>
            </a:r>
            <a:r>
              <a:rPr lang="en-US" altLang="zh-TW" sz="4000" dirty="0">
                <a:solidFill>
                  <a:schemeClr val="accent2"/>
                </a:solidFill>
                <a:latin typeface="Arial" charset="0"/>
              </a:rPr>
              <a:t>smell</a:t>
            </a:r>
            <a:r>
              <a:rPr lang="en-US" altLang="zh-TW" sz="40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zh-TW" sz="4000" dirty="0">
                <a:solidFill>
                  <a:schemeClr val="accent2"/>
                </a:solidFill>
                <a:latin typeface="Arial" charset="0"/>
              </a:rPr>
              <a:t>?</a:t>
            </a:r>
            <a:endParaRPr lang="en-US" altLang="zh-TW" sz="6000" dirty="0">
              <a:solidFill>
                <a:schemeClr val="accent2"/>
              </a:solidFill>
              <a:latin typeface="華康儷中黑" charset="0"/>
            </a:endParaRPr>
          </a:p>
        </p:txBody>
      </p:sp>
      <p:pic>
        <p:nvPicPr>
          <p:cNvPr id="8196" name="Picture 5" descr="C:\Documents and Settings\home1\桌面\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43717"/>
            <a:ext cx="3505200" cy="392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6" name="Rectangle 6"/>
          <p:cNvSpPr>
            <a:spLocks noChangeArrowheads="1"/>
          </p:cNvSpPr>
          <p:nvPr/>
        </p:nvSpPr>
        <p:spPr bwMode="auto">
          <a:xfrm>
            <a:off x="85045" y="1074057"/>
            <a:ext cx="8859384" cy="156966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en-US" altLang="zh-TW" sz="3200" b="1" u="sng" dirty="0" smtClean="0">
                <a:solidFill>
                  <a:srgbClr val="008000"/>
                </a:solidFill>
                <a:latin typeface="Arial" charset="0"/>
                <a:ea typeface="華康儷中黑" pitchFamily="49" charset="-120"/>
              </a:rPr>
              <a:t>Nose</a:t>
            </a:r>
            <a:r>
              <a:rPr lang="en-US" altLang="zh-TW" sz="3200" dirty="0" smtClean="0">
                <a:latin typeface="Arial" charset="0"/>
                <a:ea typeface="華康儷中黑" pitchFamily="49" charset="-120"/>
              </a:rPr>
              <a:t> </a:t>
            </a:r>
            <a:r>
              <a:rPr lang="en-US" altLang="zh-TW" sz="3200" dirty="0">
                <a:latin typeface="Arial" charset="0"/>
                <a:ea typeface="華康儷中黑" pitchFamily="49" charset="-120"/>
              </a:rPr>
              <a:t>is the sense organ </a:t>
            </a:r>
            <a:r>
              <a:rPr lang="en-US" altLang="zh-TW" sz="3200" dirty="0" smtClean="0">
                <a:latin typeface="Arial" charset="0"/>
                <a:ea typeface="華康儷中黑" pitchFamily="49" charset="-120"/>
              </a:rPr>
              <a:t>that detects </a:t>
            </a:r>
            <a:r>
              <a:rPr lang="en-US" altLang="zh-TW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儷中黑" pitchFamily="49" charset="-120"/>
              </a:rPr>
              <a:t>smell</a:t>
            </a:r>
            <a:r>
              <a:rPr lang="en-US" altLang="zh-TW" sz="3200" dirty="0" smtClean="0">
                <a:latin typeface="Arial" charset="0"/>
                <a:ea typeface="華康儷中黑" pitchFamily="49" charset="-120"/>
              </a:rPr>
              <a:t>.</a:t>
            </a:r>
          </a:p>
          <a:p>
            <a:pPr marL="342900" indent="-342900">
              <a:buFontTx/>
              <a:buChar char="-"/>
              <a:defRPr/>
            </a:pPr>
            <a:r>
              <a:rPr lang="en-US" altLang="zh-TW" sz="3200" dirty="0" smtClean="0">
                <a:latin typeface="Arial" charset="0"/>
                <a:ea typeface="華康儷中黑" pitchFamily="49" charset="-120"/>
              </a:rPr>
              <a:t>There are millions of smell receptors inside our nose.</a:t>
            </a:r>
            <a:endParaRPr lang="en-US" altLang="zh-TW" sz="3200" dirty="0">
              <a:latin typeface="Arial" charset="0"/>
              <a:ea typeface="華康儷中黑" pitchFamily="49" charset="-120"/>
            </a:endParaRPr>
          </a:p>
        </p:txBody>
      </p:sp>
      <p:grpSp>
        <p:nvGrpSpPr>
          <p:cNvPr id="184333" name="Group 13"/>
          <p:cNvGrpSpPr>
            <a:grpSpLocks/>
          </p:cNvGrpSpPr>
          <p:nvPr/>
        </p:nvGrpSpPr>
        <p:grpSpPr bwMode="auto">
          <a:xfrm>
            <a:off x="2518228" y="3766349"/>
            <a:ext cx="4089400" cy="584201"/>
            <a:chOff x="1392" y="2352"/>
            <a:chExt cx="2576" cy="368"/>
          </a:xfrm>
        </p:grpSpPr>
        <p:sp>
          <p:nvSpPr>
            <p:cNvPr id="184330" name="Line 10"/>
            <p:cNvSpPr>
              <a:spLocks noChangeShapeType="1"/>
            </p:cNvSpPr>
            <p:nvPr/>
          </p:nvSpPr>
          <p:spPr bwMode="auto">
            <a:xfrm rot="5400000" flipV="1">
              <a:off x="3496" y="2071"/>
              <a:ext cx="0" cy="945"/>
            </a:xfrm>
            <a:prstGeom prst="line">
              <a:avLst/>
            </a:prstGeom>
            <a:noFill/>
            <a:ln w="57150">
              <a:solidFill>
                <a:srgbClr val="3366FF"/>
              </a:solidFill>
              <a:round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華康儷中黑" pitchFamily="49" charset="-120"/>
                <a:cs typeface="+mn-cs"/>
              </a:endParaRPr>
            </a:p>
          </p:txBody>
        </p:sp>
        <p:sp>
          <p:nvSpPr>
            <p:cNvPr id="184331" name="Rectangle 11"/>
            <p:cNvSpPr>
              <a:spLocks noChangeArrowheads="1"/>
            </p:cNvSpPr>
            <p:nvPr/>
          </p:nvSpPr>
          <p:spPr bwMode="auto">
            <a:xfrm>
              <a:off x="1392" y="2352"/>
              <a:ext cx="1680" cy="368"/>
            </a:xfrm>
            <a:prstGeom prst="rect">
              <a:avLst/>
            </a:prstGeom>
            <a:solidFill>
              <a:srgbClr val="FF0066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TW" sz="32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nasal cavity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906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6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1116" y="88525"/>
            <a:ext cx="7559683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What are the functions of the Nose?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004282" y="1038910"/>
            <a:ext cx="1803197" cy="17952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Smell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946545" y="3989948"/>
            <a:ext cx="1803197" cy="17952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Breathe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807480" y="3989948"/>
            <a:ext cx="1803197" cy="179525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Taste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3891795">
            <a:off x="5243762" y="3310151"/>
            <a:ext cx="1141873" cy="55336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3846930" y="4934198"/>
            <a:ext cx="1608053" cy="45125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7802357">
            <a:off x="3347033" y="3188673"/>
            <a:ext cx="1141873" cy="55336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898" y="673301"/>
            <a:ext cx="842090" cy="6011597"/>
          </a:xfrm>
          <a:prstGeom prst="rect">
            <a:avLst/>
          </a:prstGeom>
          <a:solidFill>
            <a:srgbClr val="3366FF"/>
          </a:solidFill>
          <a:ln w="38100" cap="rnd">
            <a:solidFill>
              <a:srgbClr val="FF0000"/>
            </a:solidFill>
          </a:ln>
          <a:effectLst>
            <a:glow>
              <a:srgbClr val="FF0000">
                <a:alpha val="75000"/>
              </a:srgbClr>
            </a:glow>
            <a:softEdge rad="101600"/>
          </a:effectLst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Sense of Smel</a:t>
            </a:r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Action Button: Movie 16">
            <a:hlinkClick r:id="" action="ppaction://noaction" highlightClick="1"/>
          </p:cNvPr>
          <p:cNvSpPr/>
          <p:nvPr/>
        </p:nvSpPr>
        <p:spPr>
          <a:xfrm>
            <a:off x="871116" y="5785199"/>
            <a:ext cx="1728695" cy="899699"/>
          </a:xfrm>
          <a:prstGeom prst="actionButtonMovi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0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7"/>
          <p:cNvGrpSpPr>
            <a:grpSpLocks/>
          </p:cNvGrpSpPr>
          <p:nvPr/>
        </p:nvGrpSpPr>
        <p:grpSpPr bwMode="auto">
          <a:xfrm>
            <a:off x="2819400" y="76200"/>
            <a:ext cx="4267200" cy="4014788"/>
            <a:chOff x="1248" y="0"/>
            <a:chExt cx="2688" cy="2529"/>
          </a:xfrm>
        </p:grpSpPr>
        <p:sp>
          <p:nvSpPr>
            <p:cNvPr id="185352" name="Oval 8"/>
            <p:cNvSpPr>
              <a:spLocks noChangeArrowheads="1"/>
            </p:cNvSpPr>
            <p:nvPr/>
          </p:nvSpPr>
          <p:spPr bwMode="auto">
            <a:xfrm rot="-1159000">
              <a:off x="1441" y="567"/>
              <a:ext cx="1677" cy="15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華康儷中黑" pitchFamily="49" charset="-120"/>
                <a:cs typeface="+mn-cs"/>
              </a:endParaRPr>
            </a:p>
          </p:txBody>
        </p:sp>
        <p:sp>
          <p:nvSpPr>
            <p:cNvPr id="185353" name="Oval 9"/>
            <p:cNvSpPr>
              <a:spLocks noChangeArrowheads="1"/>
            </p:cNvSpPr>
            <p:nvPr/>
          </p:nvSpPr>
          <p:spPr bwMode="auto">
            <a:xfrm>
              <a:off x="1920" y="144"/>
              <a:ext cx="1536" cy="1632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華康儷中黑" pitchFamily="49" charset="-120"/>
                <a:cs typeface="+mn-cs"/>
              </a:endParaRPr>
            </a:p>
          </p:txBody>
        </p:sp>
        <p:sp>
          <p:nvSpPr>
            <p:cNvPr id="185354" name="Rectangle 10"/>
            <p:cNvSpPr>
              <a:spLocks noChangeArrowheads="1"/>
            </p:cNvSpPr>
            <p:nvPr/>
          </p:nvSpPr>
          <p:spPr bwMode="auto">
            <a:xfrm>
              <a:off x="2256" y="1776"/>
              <a:ext cx="480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華康儷中黑" pitchFamily="49" charset="-120"/>
                <a:cs typeface="+mn-cs"/>
              </a:endParaRPr>
            </a:p>
          </p:txBody>
        </p:sp>
        <p:sp>
          <p:nvSpPr>
            <p:cNvPr id="185355" name="Oval 11"/>
            <p:cNvSpPr>
              <a:spLocks noChangeArrowheads="1"/>
            </p:cNvSpPr>
            <p:nvPr/>
          </p:nvSpPr>
          <p:spPr bwMode="auto">
            <a:xfrm>
              <a:off x="1632" y="816"/>
              <a:ext cx="1152" cy="1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華康儷中黑" pitchFamily="49" charset="-120"/>
                <a:cs typeface="+mn-cs"/>
              </a:endParaRPr>
            </a:p>
          </p:txBody>
        </p:sp>
        <p:pic>
          <p:nvPicPr>
            <p:cNvPr id="9244" name="Picture 12" descr="E:\oxford F 2\To Mr Lau\11\11.132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0"/>
              <a:ext cx="2688" cy="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5358" name="Picture 14" descr="E:\oxford F 2\To Mr Lau\11\11.133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49675"/>
            <a:ext cx="3276600" cy="279876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70" name="Rectangle 26"/>
          <p:cNvSpPr>
            <a:spLocks noChangeArrowheads="1"/>
          </p:cNvSpPr>
          <p:nvPr/>
        </p:nvSpPr>
        <p:spPr bwMode="auto">
          <a:xfrm>
            <a:off x="341312" y="212725"/>
            <a:ext cx="189026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4000" dirty="0" smtClean="0"/>
              <a:t>M</a:t>
            </a:r>
            <a:r>
              <a:rPr lang="en-US" altLang="zh-TW" sz="4000" dirty="0" smtClean="0">
                <a:solidFill>
                  <a:schemeClr val="tx1"/>
                </a:solidFill>
              </a:rPr>
              <a:t>agnify</a:t>
            </a:r>
            <a:endParaRPr lang="en-US" altLang="zh-TW" sz="6000" b="0" dirty="0">
              <a:solidFill>
                <a:schemeClr val="tx1"/>
              </a:solidFill>
              <a:latin typeface="華康儷中黑" charset="0"/>
            </a:endParaRPr>
          </a:p>
        </p:txBody>
      </p:sp>
      <p:grpSp>
        <p:nvGrpSpPr>
          <p:cNvPr id="185390" name="Group 46"/>
          <p:cNvGrpSpPr>
            <a:grpSpLocks/>
          </p:cNvGrpSpPr>
          <p:nvPr/>
        </p:nvGrpSpPr>
        <p:grpSpPr bwMode="auto">
          <a:xfrm>
            <a:off x="2133600" y="5538788"/>
            <a:ext cx="4756150" cy="1006475"/>
            <a:chOff x="1344" y="3489"/>
            <a:chExt cx="2996" cy="634"/>
          </a:xfrm>
        </p:grpSpPr>
        <p:sp>
          <p:nvSpPr>
            <p:cNvPr id="185375" name="Line 31"/>
            <p:cNvSpPr>
              <a:spLocks noChangeShapeType="1"/>
            </p:cNvSpPr>
            <p:nvPr/>
          </p:nvSpPr>
          <p:spPr bwMode="auto">
            <a:xfrm flipV="1">
              <a:off x="1344" y="3984"/>
              <a:ext cx="1728" cy="0"/>
            </a:xfrm>
            <a:prstGeom prst="line">
              <a:avLst/>
            </a:prstGeom>
            <a:noFill/>
            <a:ln w="57150">
              <a:solidFill>
                <a:srgbClr val="3366FF"/>
              </a:solidFill>
              <a:round/>
              <a:headEnd/>
              <a:tailEnd/>
            </a:ln>
            <a:effectLst>
              <a:outerShdw dist="28398" dir="3806097" algn="ctr" rotWithShape="0">
                <a:srgbClr val="FFFF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華康儷中黑" pitchFamily="49" charset="-120"/>
                <a:cs typeface="+mn-cs"/>
              </a:endParaRPr>
            </a:p>
          </p:txBody>
        </p:sp>
        <p:sp>
          <p:nvSpPr>
            <p:cNvPr id="185376" name="Rectangle 32"/>
            <p:cNvSpPr>
              <a:spLocks noChangeArrowheads="1"/>
            </p:cNvSpPr>
            <p:nvPr/>
          </p:nvSpPr>
          <p:spPr bwMode="auto">
            <a:xfrm>
              <a:off x="3136" y="3489"/>
              <a:ext cx="1204" cy="63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chemicals</a:t>
              </a:r>
              <a:br>
                <a:rPr lang="en-US" altLang="zh-TW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</a:br>
              <a:r>
                <a:rPr lang="en-US" altLang="zh-TW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in food</a:t>
              </a:r>
              <a:r>
                <a:rPr lang="en-US" altLang="zh-TW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 </a:t>
              </a:r>
            </a:p>
          </p:txBody>
        </p:sp>
      </p:grpSp>
      <p:grpSp>
        <p:nvGrpSpPr>
          <p:cNvPr id="185378" name="Group 34"/>
          <p:cNvGrpSpPr>
            <a:grpSpLocks/>
          </p:cNvGrpSpPr>
          <p:nvPr/>
        </p:nvGrpSpPr>
        <p:grpSpPr bwMode="auto">
          <a:xfrm>
            <a:off x="1143000" y="1447800"/>
            <a:ext cx="3200400" cy="2438400"/>
            <a:chOff x="1104" y="912"/>
            <a:chExt cx="2016" cy="1536"/>
          </a:xfrm>
        </p:grpSpPr>
        <p:sp>
          <p:nvSpPr>
            <p:cNvPr id="185368" name="Arc 24"/>
            <p:cNvSpPr>
              <a:spLocks/>
            </p:cNvSpPr>
            <p:nvPr/>
          </p:nvSpPr>
          <p:spPr bwMode="auto">
            <a:xfrm flipH="1">
              <a:off x="1104" y="1056"/>
              <a:ext cx="1776" cy="1392"/>
            </a:xfrm>
            <a:custGeom>
              <a:avLst/>
              <a:gdLst>
                <a:gd name="T0" fmla="*/ 0 w 21600"/>
                <a:gd name="T1" fmla="*/ 0 h 29693"/>
                <a:gd name="T2" fmla="*/ 1647 w 21600"/>
                <a:gd name="T3" fmla="*/ 1392 h 29693"/>
                <a:gd name="T4" fmla="*/ 0 w 21600"/>
                <a:gd name="T5" fmla="*/ 1013 h 296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9693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4373"/>
                    <a:pt x="21065" y="27121"/>
                    <a:pt x="20026" y="29693"/>
                  </a:cubicBezTo>
                </a:path>
                <a:path w="21600" h="29693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4373"/>
                    <a:pt x="21065" y="27121"/>
                    <a:pt x="20026" y="29693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FFFF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77" name="Oval 33"/>
            <p:cNvSpPr>
              <a:spLocks noChangeArrowheads="1"/>
            </p:cNvSpPr>
            <p:nvPr/>
          </p:nvSpPr>
          <p:spPr bwMode="auto">
            <a:xfrm>
              <a:off x="2880" y="912"/>
              <a:ext cx="240" cy="248"/>
            </a:xfrm>
            <a:prstGeom prst="ellips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35921" dir="2700000" algn="ctr" rotWithShape="0">
                <a:srgbClr val="FFFF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華康儷中黑" pitchFamily="49" charset="-120"/>
                <a:cs typeface="+mn-cs"/>
              </a:endParaRPr>
            </a:p>
          </p:txBody>
        </p:sp>
      </p:grpSp>
      <p:grpSp>
        <p:nvGrpSpPr>
          <p:cNvPr id="9223" name="Group 47"/>
          <p:cNvGrpSpPr>
            <a:grpSpLocks/>
          </p:cNvGrpSpPr>
          <p:nvPr/>
        </p:nvGrpSpPr>
        <p:grpSpPr bwMode="auto">
          <a:xfrm>
            <a:off x="4191000" y="1828802"/>
            <a:ext cx="4953000" cy="461963"/>
            <a:chOff x="2640" y="1152"/>
            <a:chExt cx="3120" cy="291"/>
          </a:xfrm>
        </p:grpSpPr>
        <p:sp>
          <p:nvSpPr>
            <p:cNvPr id="185360" name="Line 16"/>
            <p:cNvSpPr>
              <a:spLocks noChangeShapeType="1"/>
            </p:cNvSpPr>
            <p:nvPr/>
          </p:nvSpPr>
          <p:spPr bwMode="auto">
            <a:xfrm flipV="1">
              <a:off x="2640" y="1248"/>
              <a:ext cx="1632" cy="0"/>
            </a:xfrm>
            <a:prstGeom prst="line">
              <a:avLst/>
            </a:prstGeom>
            <a:noFill/>
            <a:ln w="57150">
              <a:solidFill>
                <a:srgbClr val="3366FF"/>
              </a:solidFill>
              <a:round/>
              <a:headEnd/>
              <a:tailEnd/>
            </a:ln>
            <a:effectLst>
              <a:outerShdw dist="28398" dir="3806097" algn="ctr" rotWithShape="0">
                <a:srgbClr val="FFFF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華康儷中黑" pitchFamily="49" charset="-120"/>
                <a:cs typeface="+mn-cs"/>
              </a:endParaRPr>
            </a:p>
          </p:txBody>
        </p:sp>
        <p:sp>
          <p:nvSpPr>
            <p:cNvPr id="185379" name="Rectangle 35"/>
            <p:cNvSpPr>
              <a:spLocks noChangeArrowheads="1"/>
            </p:cNvSpPr>
            <p:nvPr/>
          </p:nvSpPr>
          <p:spPr bwMode="auto">
            <a:xfrm>
              <a:off x="4320" y="1152"/>
              <a:ext cx="1440" cy="291"/>
            </a:xfrm>
            <a:prstGeom prst="rect">
              <a:avLst/>
            </a:prstGeom>
            <a:solidFill>
              <a:srgbClr val="FF0066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4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nasal cavity</a:t>
              </a:r>
            </a:p>
          </p:txBody>
        </p:sp>
      </p:grpSp>
      <p:grpSp>
        <p:nvGrpSpPr>
          <p:cNvPr id="9224" name="Group 43"/>
          <p:cNvGrpSpPr>
            <a:grpSpLocks/>
          </p:cNvGrpSpPr>
          <p:nvPr/>
        </p:nvGrpSpPr>
        <p:grpSpPr bwMode="auto">
          <a:xfrm>
            <a:off x="4876800" y="1066803"/>
            <a:ext cx="3733800" cy="461964"/>
            <a:chOff x="3072" y="672"/>
            <a:chExt cx="2352" cy="291"/>
          </a:xfrm>
        </p:grpSpPr>
        <p:sp>
          <p:nvSpPr>
            <p:cNvPr id="185359" name="Line 15"/>
            <p:cNvSpPr>
              <a:spLocks noChangeShapeType="1"/>
            </p:cNvSpPr>
            <p:nvPr/>
          </p:nvSpPr>
          <p:spPr bwMode="auto">
            <a:xfrm flipV="1">
              <a:off x="3072" y="864"/>
              <a:ext cx="1632" cy="0"/>
            </a:xfrm>
            <a:prstGeom prst="line">
              <a:avLst/>
            </a:prstGeom>
            <a:noFill/>
            <a:ln w="57150">
              <a:solidFill>
                <a:srgbClr val="3366FF"/>
              </a:solidFill>
              <a:round/>
              <a:headEnd/>
              <a:tailEnd/>
            </a:ln>
            <a:effectLst>
              <a:outerShdw dist="28398" dir="3806097" algn="ctr" rotWithShape="0">
                <a:srgbClr val="FFFF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華康儷中黑" pitchFamily="49" charset="-120"/>
                <a:cs typeface="+mn-cs"/>
              </a:endParaRPr>
            </a:p>
          </p:txBody>
        </p:sp>
        <p:sp>
          <p:nvSpPr>
            <p:cNvPr id="185382" name="Rectangle 38"/>
            <p:cNvSpPr>
              <a:spLocks noChangeArrowheads="1"/>
            </p:cNvSpPr>
            <p:nvPr/>
          </p:nvSpPr>
          <p:spPr bwMode="auto">
            <a:xfrm flipH="1">
              <a:off x="4464" y="672"/>
              <a:ext cx="960" cy="291"/>
            </a:xfrm>
            <a:prstGeom prst="rect">
              <a:avLst/>
            </a:prstGeom>
            <a:solidFill>
              <a:srgbClr val="FF0066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TW" sz="2400" dirty="0"/>
                <a:t>nerve</a:t>
              </a:r>
              <a:endParaRPr lang="en-US" altLang="zh-TW" sz="4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儷中黑" pitchFamily="49" charset="-120"/>
                <a:ea typeface="華康儷中黑" pitchFamily="49" charset="-120"/>
                <a:cs typeface="+mn-cs"/>
              </a:endParaRPr>
            </a:p>
          </p:txBody>
        </p:sp>
      </p:grpSp>
      <p:grpSp>
        <p:nvGrpSpPr>
          <p:cNvPr id="9225" name="Group 42"/>
          <p:cNvGrpSpPr>
            <a:grpSpLocks/>
          </p:cNvGrpSpPr>
          <p:nvPr/>
        </p:nvGrpSpPr>
        <p:grpSpPr bwMode="auto">
          <a:xfrm>
            <a:off x="5638800" y="209550"/>
            <a:ext cx="2362200" cy="552450"/>
            <a:chOff x="3552" y="132"/>
            <a:chExt cx="1488" cy="348"/>
          </a:xfrm>
        </p:grpSpPr>
        <p:sp>
          <p:nvSpPr>
            <p:cNvPr id="185362" name="Line 18"/>
            <p:cNvSpPr>
              <a:spLocks noChangeShapeType="1"/>
            </p:cNvSpPr>
            <p:nvPr/>
          </p:nvSpPr>
          <p:spPr bwMode="auto">
            <a:xfrm flipV="1">
              <a:off x="3552" y="480"/>
              <a:ext cx="1008" cy="0"/>
            </a:xfrm>
            <a:prstGeom prst="line">
              <a:avLst/>
            </a:prstGeom>
            <a:noFill/>
            <a:ln w="57150">
              <a:solidFill>
                <a:srgbClr val="3366FF"/>
              </a:solidFill>
              <a:round/>
              <a:headEnd/>
              <a:tailEnd/>
            </a:ln>
            <a:effectLst>
              <a:outerShdw dist="28398" dir="3806097" algn="ctr" rotWithShape="0">
                <a:srgbClr val="FFFF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華康儷中黑" pitchFamily="49" charset="-120"/>
                <a:cs typeface="+mn-cs"/>
              </a:endParaRPr>
            </a:p>
          </p:txBody>
        </p:sp>
        <p:sp>
          <p:nvSpPr>
            <p:cNvPr id="185361" name="Rectangle 17"/>
            <p:cNvSpPr>
              <a:spLocks noChangeArrowheads="1"/>
            </p:cNvSpPr>
            <p:nvPr/>
          </p:nvSpPr>
          <p:spPr bwMode="auto">
            <a:xfrm>
              <a:off x="4320" y="132"/>
              <a:ext cx="720" cy="291"/>
            </a:xfrm>
            <a:prstGeom prst="rect">
              <a:avLst/>
            </a:prstGeom>
            <a:solidFill>
              <a:srgbClr val="FF0066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TW" sz="2400" dirty="0" smtClean="0">
                  <a:effectLst/>
                  <a:latin typeface="Times New Roman"/>
                  <a:cs typeface="Times New Roman"/>
                </a:rPr>
                <a:t>Brain</a:t>
              </a:r>
              <a:endParaRPr lang="en-US" altLang="zh-TW" sz="24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185389" name="Group 45"/>
          <p:cNvGrpSpPr>
            <a:grpSpLocks/>
          </p:cNvGrpSpPr>
          <p:nvPr/>
        </p:nvGrpSpPr>
        <p:grpSpPr bwMode="auto">
          <a:xfrm>
            <a:off x="3276600" y="4419609"/>
            <a:ext cx="3657600" cy="523876"/>
            <a:chOff x="2064" y="2784"/>
            <a:chExt cx="2304" cy="330"/>
          </a:xfrm>
        </p:grpSpPr>
        <p:sp>
          <p:nvSpPr>
            <p:cNvPr id="185373" name="Line 29"/>
            <p:cNvSpPr>
              <a:spLocks noChangeShapeType="1"/>
            </p:cNvSpPr>
            <p:nvPr/>
          </p:nvSpPr>
          <p:spPr bwMode="auto">
            <a:xfrm flipV="1">
              <a:off x="2064" y="3024"/>
              <a:ext cx="1056" cy="0"/>
            </a:xfrm>
            <a:prstGeom prst="line">
              <a:avLst/>
            </a:prstGeom>
            <a:noFill/>
            <a:ln w="57150">
              <a:solidFill>
                <a:srgbClr val="3366FF"/>
              </a:solidFill>
              <a:round/>
              <a:headEnd/>
              <a:tailEnd/>
            </a:ln>
            <a:effectLst>
              <a:outerShdw dist="28398" dir="3806097" algn="ctr" rotWithShape="0">
                <a:srgbClr val="FFFF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華康儷中黑" pitchFamily="49" charset="-120"/>
                <a:cs typeface="+mn-cs"/>
              </a:endParaRPr>
            </a:p>
          </p:txBody>
        </p:sp>
        <p:sp>
          <p:nvSpPr>
            <p:cNvPr id="185383" name="Rectangle 39"/>
            <p:cNvSpPr>
              <a:spLocks noChangeArrowheads="1"/>
            </p:cNvSpPr>
            <p:nvPr/>
          </p:nvSpPr>
          <p:spPr bwMode="auto">
            <a:xfrm flipH="1">
              <a:off x="3072" y="2784"/>
              <a:ext cx="1296" cy="330"/>
            </a:xfrm>
            <a:prstGeom prst="rect">
              <a:avLst/>
            </a:prstGeom>
            <a:solidFill>
              <a:srgbClr val="FF0066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TW" sz="28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sensory cell</a:t>
              </a:r>
            </a:p>
          </p:txBody>
        </p:sp>
      </p:grpSp>
      <p:sp>
        <p:nvSpPr>
          <p:cNvPr id="185385" name="AutoShape 41"/>
          <p:cNvSpPr>
            <a:spLocks noChangeArrowheads="1"/>
          </p:cNvSpPr>
          <p:nvPr/>
        </p:nvSpPr>
        <p:spPr bwMode="auto">
          <a:xfrm>
            <a:off x="6019800" y="2895600"/>
            <a:ext cx="2438400" cy="1447800"/>
          </a:xfrm>
          <a:prstGeom prst="upArrowCallout">
            <a:avLst>
              <a:gd name="adj1" fmla="val 9653"/>
              <a:gd name="adj2" fmla="val 21708"/>
              <a:gd name="adj3" fmla="val 20065"/>
              <a:gd name="adj4" fmla="val 6940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>
                <a:solidFill>
                  <a:srgbClr val="3366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mucus lining</a:t>
            </a:r>
            <a:r>
              <a:rPr lang="en-US" altLang="zh-TW">
                <a:solidFill>
                  <a:srgbClr val="009900"/>
                </a:solidFill>
              </a:rPr>
              <a:t/>
            </a:r>
            <a:br>
              <a:rPr lang="en-US" altLang="zh-TW">
                <a:solidFill>
                  <a:srgbClr val="009900"/>
                </a:solidFill>
              </a:rPr>
            </a:br>
            <a:r>
              <a:rPr lang="en-US" altLang="zh-TW">
                <a:solidFill>
                  <a:srgbClr val="009900"/>
                </a:solidFill>
              </a:rPr>
              <a:t>inside</a:t>
            </a:r>
            <a:r>
              <a:rPr lang="en-US" altLang="zh-TW" sz="3400" b="0">
                <a:solidFill>
                  <a:srgbClr val="33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華康儷中黑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942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53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5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5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5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5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5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5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5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70" grpId="0" autoUpdateAnimBg="0"/>
      <p:bldP spid="185385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ChangeArrowheads="1"/>
          </p:cNvSpPr>
          <p:nvPr/>
        </p:nvSpPr>
        <p:spPr bwMode="auto">
          <a:xfrm>
            <a:off x="838199" y="228600"/>
            <a:ext cx="6938005" cy="584776"/>
          </a:xfrm>
          <a:prstGeom prst="rect">
            <a:avLst/>
          </a:prstGeom>
          <a:solidFill>
            <a:srgbClr val="0099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Process to </a:t>
            </a:r>
            <a:r>
              <a:rPr lang="en-US" altLang="zh-TW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smell food</a:t>
            </a:r>
          </a:p>
        </p:txBody>
      </p:sp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122238" y="1020945"/>
            <a:ext cx="9021762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zh-TW" sz="3200" dirty="0" smtClean="0">
                <a:latin typeface="Arial" charset="0"/>
              </a:rPr>
              <a:t>When </a:t>
            </a:r>
            <a:r>
              <a:rPr lang="en-US" altLang="zh-TW" sz="3200" dirty="0">
                <a:latin typeface="Arial" charset="0"/>
              </a:rPr>
              <a:t>we breathe, some chemicals </a:t>
            </a:r>
            <a:r>
              <a:rPr lang="en-US" altLang="zh-TW" sz="3200" dirty="0" smtClean="0">
                <a:latin typeface="Arial" charset="0"/>
              </a:rPr>
              <a:t>enter </a:t>
            </a:r>
            <a:r>
              <a:rPr lang="en-US" altLang="zh-TW" sz="3200" dirty="0">
                <a:latin typeface="Arial" charset="0"/>
              </a:rPr>
              <a:t>our </a:t>
            </a:r>
            <a:r>
              <a:rPr lang="en-US" altLang="zh-TW" sz="3200" dirty="0" smtClean="0">
                <a:latin typeface="Arial" charset="0"/>
              </a:rPr>
              <a:t>nose</a:t>
            </a:r>
          </a:p>
          <a:p>
            <a:r>
              <a:rPr lang="en-US" altLang="zh-TW" sz="32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華康儷中黑" pitchFamily="49" charset="-120"/>
              </a:rPr>
              <a:t>	=</a:t>
            </a:r>
            <a:r>
              <a:rPr lang="en-US" altLang="zh-TW" sz="3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華康儷中黑" pitchFamily="49" charset="-120"/>
              </a:rPr>
              <a:t>&gt; </a:t>
            </a:r>
            <a:r>
              <a:rPr lang="en-US" altLang="zh-TW" sz="3200" i="1" dirty="0">
                <a:latin typeface="Arial" charset="0"/>
                <a:ea typeface="華康儷中黑" pitchFamily="49" charset="-120"/>
              </a:rPr>
              <a:t>chemicals dissolve in the </a:t>
            </a:r>
            <a:r>
              <a:rPr lang="en-US" altLang="zh-TW" sz="3200" i="1" dirty="0" smtClean="0">
                <a:latin typeface="Arial" charset="0"/>
                <a:ea typeface="華康儷中黑" pitchFamily="49" charset="-120"/>
              </a:rPr>
              <a:t>mucus</a:t>
            </a:r>
          </a:p>
          <a:p>
            <a:r>
              <a:rPr lang="en-US" altLang="zh-TW" sz="32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華康儷中黑" pitchFamily="49" charset="-120"/>
              </a:rPr>
              <a:t>	=</a:t>
            </a:r>
            <a:r>
              <a:rPr lang="en-US" altLang="zh-TW" sz="3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華康儷中黑" pitchFamily="49" charset="-120"/>
              </a:rPr>
              <a:t>&gt; </a:t>
            </a:r>
            <a:r>
              <a:rPr lang="en-US" altLang="zh-TW" sz="3200" i="1" dirty="0">
                <a:latin typeface="Arial" charset="0"/>
                <a:ea typeface="華康儷中黑" pitchFamily="49" charset="-120"/>
              </a:rPr>
              <a:t>stimulate the smell receptors to </a:t>
            </a:r>
            <a:r>
              <a:rPr lang="en-US" altLang="zh-TW" sz="3200" i="1" dirty="0" smtClean="0">
                <a:latin typeface="Arial" charset="0"/>
                <a:ea typeface="華康儷中黑" pitchFamily="49" charset="-120"/>
              </a:rPr>
              <a:t>produce messages</a:t>
            </a:r>
          </a:p>
          <a:p>
            <a:r>
              <a:rPr lang="en-US" altLang="zh-TW" sz="32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儷中黑" pitchFamily="49" charset="-120"/>
              </a:rPr>
              <a:t>	</a:t>
            </a:r>
            <a:r>
              <a:rPr lang="en-US" altLang="zh-TW" sz="32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儷中黑" pitchFamily="49" charset="-120"/>
              </a:rPr>
              <a:t>=</a:t>
            </a:r>
            <a:r>
              <a:rPr lang="en-US" altLang="zh-TW" sz="32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儷中黑" pitchFamily="49" charset="-120"/>
              </a:rPr>
              <a:t>&gt; </a:t>
            </a:r>
            <a:r>
              <a:rPr lang="en-US" altLang="zh-TW" sz="3200" i="1" dirty="0">
                <a:latin typeface="Arial" charset="0"/>
                <a:ea typeface="華康儷中黑" pitchFamily="49" charset="-120"/>
              </a:rPr>
              <a:t>These messages are sent to the brain to give us the odor of the food.</a:t>
            </a:r>
          </a:p>
          <a:p>
            <a:endParaRPr lang="en-US" altLang="zh-TW" sz="2400" i="1" dirty="0" smtClean="0">
              <a:latin typeface="Arial" charset="0"/>
              <a:ea typeface="華康儷中黑" pitchFamily="49" charset="-120"/>
            </a:endParaRPr>
          </a:p>
          <a:p>
            <a:endParaRPr lang="en-US" altLang="zh-TW" sz="4000" i="1" dirty="0">
              <a:latin typeface="華康儷中黑" pitchFamily="49" charset="-120"/>
              <a:ea typeface="華康儷中黑" pitchFamily="49" charset="-120"/>
            </a:endParaRPr>
          </a:p>
          <a:p>
            <a:endParaRPr lang="en-US" altLang="zh-TW" sz="2400" dirty="0" smtClean="0">
              <a:latin typeface="Arial" charset="0"/>
            </a:endParaRPr>
          </a:p>
          <a:p>
            <a:endParaRPr lang="en-US" altLang="zh-TW" sz="4000" i="1" dirty="0">
              <a:latin typeface="華康儷中黑" pitchFamily="49" charset="-120"/>
              <a:ea typeface="華康儷中黑" pitchFamily="49" charset="-120"/>
            </a:endParaRPr>
          </a:p>
        </p:txBody>
      </p:sp>
      <p:pic>
        <p:nvPicPr>
          <p:cNvPr id="10246" name="Picture 6" descr="C:\Documents and Settings\home1\桌面\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867" y="4036004"/>
            <a:ext cx="2767305" cy="282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6385" name="Group 17"/>
          <p:cNvGrpSpPr>
            <a:grpSpLocks/>
          </p:cNvGrpSpPr>
          <p:nvPr/>
        </p:nvGrpSpPr>
        <p:grpSpPr bwMode="auto">
          <a:xfrm>
            <a:off x="122238" y="4816479"/>
            <a:ext cx="5821363" cy="1570039"/>
            <a:chOff x="25" y="2880"/>
            <a:chExt cx="3667" cy="989"/>
          </a:xfrm>
        </p:grpSpPr>
        <p:sp>
          <p:nvSpPr>
            <p:cNvPr id="186382" name="Arc 14"/>
            <p:cNvSpPr>
              <a:spLocks/>
            </p:cNvSpPr>
            <p:nvPr/>
          </p:nvSpPr>
          <p:spPr bwMode="auto">
            <a:xfrm rot="-950650">
              <a:off x="3023" y="3099"/>
              <a:ext cx="669" cy="240"/>
            </a:xfrm>
            <a:custGeom>
              <a:avLst/>
              <a:gdLst>
                <a:gd name="T0" fmla="*/ 0 w 31260"/>
                <a:gd name="T1" fmla="*/ 25 h 21600"/>
                <a:gd name="T2" fmla="*/ 669 w 31260"/>
                <a:gd name="T3" fmla="*/ 240 h 21600"/>
                <a:gd name="T4" fmla="*/ 207 w 31260"/>
                <a:gd name="T5" fmla="*/ 24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260" h="21600" fill="none" extrusionOk="0">
                  <a:moveTo>
                    <a:pt x="0" y="2280"/>
                  </a:moveTo>
                  <a:cubicBezTo>
                    <a:pt x="2999" y="780"/>
                    <a:pt x="6306" y="-1"/>
                    <a:pt x="9660" y="0"/>
                  </a:cubicBezTo>
                  <a:cubicBezTo>
                    <a:pt x="21589" y="0"/>
                    <a:pt x="31260" y="9670"/>
                    <a:pt x="31260" y="21600"/>
                  </a:cubicBezTo>
                </a:path>
                <a:path w="31260" h="21600" stroke="0" extrusionOk="0">
                  <a:moveTo>
                    <a:pt x="0" y="2280"/>
                  </a:moveTo>
                  <a:cubicBezTo>
                    <a:pt x="2999" y="780"/>
                    <a:pt x="6306" y="-1"/>
                    <a:pt x="9660" y="0"/>
                  </a:cubicBezTo>
                  <a:cubicBezTo>
                    <a:pt x="21589" y="0"/>
                    <a:pt x="31260" y="9670"/>
                    <a:pt x="31260" y="21600"/>
                  </a:cubicBezTo>
                  <a:lnTo>
                    <a:pt x="9660" y="21600"/>
                  </a:lnTo>
                  <a:lnTo>
                    <a:pt x="0" y="2280"/>
                  </a:lnTo>
                  <a:close/>
                </a:path>
              </a:pathLst>
            </a:cu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  <a:effectLst>
              <a:outerShdw dist="38100" dir="5400000" algn="ctr" rotWithShape="0">
                <a:srgbClr val="FFFF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80" name="Rectangle 12"/>
            <p:cNvSpPr>
              <a:spLocks noChangeArrowheads="1"/>
            </p:cNvSpPr>
            <p:nvPr/>
          </p:nvSpPr>
          <p:spPr bwMode="auto">
            <a:xfrm>
              <a:off x="25" y="2880"/>
              <a:ext cx="2794" cy="989"/>
            </a:xfrm>
            <a:prstGeom prst="rect">
              <a:avLst/>
            </a:prstGeom>
            <a:solidFill>
              <a:srgbClr val="FF0066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3200" dirty="0"/>
                <a:t>Some chemicals in the food diffuse </a:t>
              </a:r>
              <a:br>
                <a:rPr lang="en-US" altLang="zh-TW" sz="3200" dirty="0"/>
              </a:br>
              <a:r>
                <a:rPr lang="en-US" altLang="zh-TW" sz="3200" dirty="0"/>
                <a:t>into the air.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354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8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86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274841" y="238125"/>
            <a:ext cx="8560730" cy="52322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solidFill>
                  <a:srgbClr val="000000"/>
                </a:solidFill>
              </a:rPr>
              <a:t>We </a:t>
            </a:r>
            <a:r>
              <a:rPr lang="en-US" altLang="zh-TW" sz="2800" dirty="0">
                <a:solidFill>
                  <a:srgbClr val="000000"/>
                </a:solidFill>
              </a:rPr>
              <a:t>use both </a:t>
            </a:r>
            <a:r>
              <a:rPr lang="en-US" altLang="zh-TW" sz="2800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smell</a:t>
            </a:r>
            <a:r>
              <a:rPr lang="en-US" altLang="zh-TW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TW" sz="2800" dirty="0">
                <a:solidFill>
                  <a:srgbClr val="000000"/>
                </a:solidFill>
              </a:rPr>
              <a:t>and </a:t>
            </a:r>
            <a:r>
              <a:rPr lang="en-US" altLang="zh-TW" sz="2800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taste</a:t>
            </a:r>
            <a:r>
              <a:rPr lang="en-US" altLang="zh-TW" sz="28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TW" sz="2800" dirty="0" smtClean="0">
                <a:solidFill>
                  <a:srgbClr val="000000"/>
                </a:solidFill>
              </a:rPr>
              <a:t>to </a:t>
            </a:r>
            <a:r>
              <a:rPr lang="en-US" altLang="zh-TW" sz="2800" dirty="0">
                <a:solidFill>
                  <a:srgbClr val="000000"/>
                </a:solidFill>
              </a:rPr>
              <a:t>detect the </a:t>
            </a:r>
            <a:r>
              <a:rPr lang="en-US" altLang="zh-TW" sz="2800" dirty="0" smtClean="0">
                <a:solidFill>
                  <a:srgbClr val="000000"/>
                </a:solidFill>
              </a:rPr>
              <a:t>flavor </a:t>
            </a:r>
            <a:r>
              <a:rPr lang="en-US" altLang="zh-TW" sz="2800" dirty="0">
                <a:solidFill>
                  <a:srgbClr val="000000"/>
                </a:solidFill>
              </a:rPr>
              <a:t>of food.</a:t>
            </a:r>
            <a:endParaRPr lang="en-US" altLang="zh-TW" sz="4400" b="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9459" name="Picture 4" descr="C:\DOCUME~1\home1\LOCALS~1\Temp\~DEST\掃描0050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64772"/>
            <a:ext cx="5410200" cy="382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685800" y="5257800"/>
            <a:ext cx="723114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3600" dirty="0">
                <a:solidFill>
                  <a:schemeClr val="accent2"/>
                </a:solidFill>
              </a:rPr>
              <a:t>Holding your nose</a:t>
            </a:r>
            <a:r>
              <a:rPr lang="en-US" altLang="zh-TW" sz="3600" dirty="0">
                <a:solidFill>
                  <a:schemeClr val="tx1"/>
                </a:solidFill>
              </a:rPr>
              <a:t> can help take </a:t>
            </a:r>
            <a:br>
              <a:rPr lang="en-US" altLang="zh-TW" sz="3600" dirty="0">
                <a:solidFill>
                  <a:schemeClr val="tx1"/>
                </a:solidFill>
              </a:rPr>
            </a:br>
            <a:r>
              <a:rPr lang="en-US" altLang="zh-TW" sz="3600" dirty="0">
                <a:solidFill>
                  <a:schemeClr val="tx1"/>
                </a:solidFill>
              </a:rPr>
              <a:t>            away unpleasant taste of food.</a:t>
            </a:r>
          </a:p>
        </p:txBody>
      </p:sp>
    </p:spTree>
    <p:extLst>
      <p:ext uri="{BB962C8B-B14F-4D97-AF65-F5344CB8AC3E}">
        <p14:creationId xmlns:p14="http://schemas.microsoft.com/office/powerpoint/2010/main" val="309182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027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tt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animBg="1" autoUpdateAnimBg="0"/>
      <p:bldP spid="20275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ChangeArrowheads="1"/>
          </p:cNvSpPr>
          <p:nvPr/>
        </p:nvSpPr>
        <p:spPr bwMode="auto">
          <a:xfrm>
            <a:off x="288210" y="1656260"/>
            <a:ext cx="8680820" cy="107721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chemeClr val="tx1"/>
                </a:solidFill>
              </a:rPr>
              <a:t>Why do </a:t>
            </a:r>
            <a:r>
              <a:rPr lang="en-US" altLang="zh-TW" sz="3200" dirty="0">
                <a:solidFill>
                  <a:srgbClr val="FF0066"/>
                </a:solidFill>
              </a:rPr>
              <a:t>warm foods </a:t>
            </a:r>
            <a:r>
              <a:rPr lang="en-US" altLang="zh-TW" sz="3200" dirty="0">
                <a:solidFill>
                  <a:schemeClr val="tx1"/>
                </a:solidFill>
              </a:rPr>
              <a:t>have </a:t>
            </a:r>
            <a:r>
              <a:rPr lang="en-US" altLang="zh-TW" sz="3200" dirty="0" smtClean="0">
                <a:solidFill>
                  <a:schemeClr val="tx1"/>
                </a:solidFill>
              </a:rPr>
              <a:t> </a:t>
            </a:r>
            <a:r>
              <a:rPr lang="en-US" altLang="zh-TW" sz="3200" dirty="0">
                <a:solidFill>
                  <a:srgbClr val="FF0066"/>
                </a:solidFill>
              </a:rPr>
              <a:t>stronger </a:t>
            </a:r>
            <a:r>
              <a:rPr lang="en-US" altLang="zh-TW" sz="3200" dirty="0" smtClean="0">
                <a:solidFill>
                  <a:srgbClr val="FF0066"/>
                </a:solidFill>
              </a:rPr>
              <a:t>flavor</a:t>
            </a:r>
            <a:r>
              <a:rPr lang="en-US" altLang="zh-TW" sz="3200" dirty="0" smtClean="0">
                <a:solidFill>
                  <a:schemeClr val="tx1"/>
                </a:solidFill>
              </a:rPr>
              <a:t> </a:t>
            </a:r>
            <a:r>
              <a:rPr lang="en-US" altLang="zh-TW" sz="3200" dirty="0">
                <a:solidFill>
                  <a:schemeClr val="tx1"/>
                </a:solidFill>
              </a:rPr>
              <a:t>than </a:t>
            </a:r>
            <a:r>
              <a:rPr lang="en-US" altLang="zh-TW" sz="3200" dirty="0">
                <a:solidFill>
                  <a:schemeClr val="accent2"/>
                </a:solidFill>
              </a:rPr>
              <a:t>cold foods</a:t>
            </a:r>
            <a:r>
              <a:rPr lang="en-US" altLang="zh-TW" sz="3200" dirty="0">
                <a:solidFill>
                  <a:srgbClr val="3366FF"/>
                </a:solidFill>
              </a:rPr>
              <a:t>?</a:t>
            </a:r>
          </a:p>
        </p:txBody>
      </p:sp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557212" y="5731950"/>
            <a:ext cx="838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800" dirty="0">
                <a:solidFill>
                  <a:schemeClr val="tx1"/>
                </a:solidFill>
                <a:latin typeface="Comic Sans MS" pitchFamily="66" charset="0"/>
                <a:ea typeface="華康儷中黑" pitchFamily="49" charset="-120"/>
                <a:cs typeface="+mn-cs"/>
              </a:rPr>
              <a:t>This is because </a:t>
            </a:r>
            <a:r>
              <a:rPr lang="en-US" altLang="zh-TW" sz="2800" dirty="0">
                <a:solidFill>
                  <a:srgbClr val="FF0066"/>
                </a:solidFill>
                <a:latin typeface="Comic Sans MS" pitchFamily="66" charset="0"/>
                <a:ea typeface="華康儷中黑" pitchFamily="49" charset="-120"/>
                <a:cs typeface="+mn-cs"/>
              </a:rPr>
              <a:t>when </a:t>
            </a:r>
            <a:r>
              <a:rPr lang="en-US" altLang="zh-TW" sz="2800" dirty="0" smtClean="0">
                <a:solidFill>
                  <a:srgbClr val="FF0066"/>
                </a:solidFill>
                <a:latin typeface="Comic Sans MS" pitchFamily="66" charset="0"/>
                <a:ea typeface="華康儷中黑" pitchFamily="49" charset="-120"/>
                <a:cs typeface="+mn-cs"/>
              </a:rPr>
              <a:t>food </a:t>
            </a:r>
            <a:r>
              <a:rPr lang="en-US" altLang="zh-TW" sz="2800" dirty="0">
                <a:solidFill>
                  <a:srgbClr val="FF0066"/>
                </a:solidFill>
                <a:latin typeface="Comic Sans MS" pitchFamily="66" charset="0"/>
                <a:ea typeface="華康儷中黑" pitchFamily="49" charset="-120"/>
                <a:cs typeface="+mn-cs"/>
              </a:rPr>
              <a:t>is heated</a:t>
            </a:r>
            <a:r>
              <a:rPr lang="en-US" altLang="zh-TW" sz="2800" dirty="0">
                <a:solidFill>
                  <a:schemeClr val="tx1"/>
                </a:solidFill>
                <a:latin typeface="Comic Sans MS" pitchFamily="66" charset="0"/>
                <a:ea typeface="華康儷中黑" pitchFamily="49" charset="-120"/>
                <a:cs typeface="+mn-cs"/>
              </a:rPr>
              <a:t>, </a:t>
            </a:r>
            <a:r>
              <a:rPr lang="en-US" altLang="zh-TW" sz="2800" dirty="0">
                <a:solidFill>
                  <a:srgbClr val="3366FF"/>
                </a:solidFill>
                <a:latin typeface="Comic Sans MS" pitchFamily="66" charset="0"/>
                <a:ea typeface="華康儷中黑" pitchFamily="49" charset="-120"/>
                <a:cs typeface="+mn-cs"/>
              </a:rPr>
              <a:t>more </a:t>
            </a:r>
            <a:r>
              <a:rPr lang="en-US" altLang="zh-TW" sz="280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華康儷中黑" pitchFamily="49" charset="-120"/>
                <a:cs typeface="+mn-cs"/>
              </a:rPr>
              <a:t>chemicals </a:t>
            </a:r>
            <a:r>
              <a:rPr lang="en-US" altLang="zh-TW" sz="2800" dirty="0" smtClean="0">
                <a:solidFill>
                  <a:schemeClr val="tx1"/>
                </a:solidFill>
                <a:latin typeface="Comic Sans MS" pitchFamily="66" charset="0"/>
                <a:ea typeface="華康儷中黑" pitchFamily="49" charset="-120"/>
                <a:cs typeface="+mn-cs"/>
              </a:rPr>
              <a:t>in </a:t>
            </a:r>
            <a:r>
              <a:rPr lang="en-US" altLang="zh-TW" sz="2800" dirty="0">
                <a:solidFill>
                  <a:schemeClr val="tx1"/>
                </a:solidFill>
                <a:latin typeface="Comic Sans MS" pitchFamily="66" charset="0"/>
                <a:ea typeface="華康儷中黑" pitchFamily="49" charset="-120"/>
                <a:cs typeface="+mn-cs"/>
              </a:rPr>
              <a:t>food </a:t>
            </a:r>
            <a:r>
              <a:rPr lang="en-US" altLang="zh-TW" sz="2800" dirty="0">
                <a:solidFill>
                  <a:srgbClr val="3366FF"/>
                </a:solidFill>
                <a:latin typeface="Comic Sans MS" pitchFamily="66" charset="0"/>
                <a:ea typeface="華康儷中黑" pitchFamily="49" charset="-120"/>
                <a:cs typeface="+mn-cs"/>
              </a:rPr>
              <a:t>diffuse into </a:t>
            </a:r>
            <a:r>
              <a:rPr lang="en-US" altLang="zh-TW" sz="2800" dirty="0">
                <a:solidFill>
                  <a:schemeClr val="tx1"/>
                </a:solidFill>
                <a:latin typeface="Comic Sans MS" pitchFamily="66" charset="0"/>
                <a:ea typeface="華康儷中黑" pitchFamily="49" charset="-120"/>
                <a:cs typeface="+mn-cs"/>
              </a:rPr>
              <a:t>the air.</a:t>
            </a:r>
            <a:endParaRPr lang="en-US" altLang="zh-TW" sz="4400" b="0" dirty="0">
              <a:solidFill>
                <a:schemeClr val="tx1"/>
              </a:solidFill>
              <a:latin typeface="華康儷中黑" pitchFamily="49" charset="-120"/>
              <a:ea typeface="華康儷中黑" pitchFamily="49" charset="-120"/>
              <a:cs typeface="+mn-cs"/>
            </a:endParaRPr>
          </a:p>
        </p:txBody>
      </p:sp>
      <p:grpSp>
        <p:nvGrpSpPr>
          <p:cNvPr id="12292" name="Group 11"/>
          <p:cNvGrpSpPr>
            <a:grpSpLocks/>
          </p:cNvGrpSpPr>
          <p:nvPr/>
        </p:nvGrpSpPr>
        <p:grpSpPr bwMode="auto">
          <a:xfrm>
            <a:off x="2652712" y="2840873"/>
            <a:ext cx="3124200" cy="2819400"/>
            <a:chOff x="1824" y="1488"/>
            <a:chExt cx="1776" cy="1673"/>
          </a:xfrm>
        </p:grpSpPr>
        <p:sp>
          <p:nvSpPr>
            <p:cNvPr id="195594" name="Oval 10"/>
            <p:cNvSpPr>
              <a:spLocks noChangeArrowheads="1"/>
            </p:cNvSpPr>
            <p:nvPr/>
          </p:nvSpPr>
          <p:spPr bwMode="auto">
            <a:xfrm rot="-260677">
              <a:off x="2208" y="2592"/>
              <a:ext cx="1013" cy="3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華康儷中黑" pitchFamily="49" charset="-120"/>
                <a:cs typeface="+mn-cs"/>
              </a:endParaRPr>
            </a:p>
          </p:txBody>
        </p:sp>
        <p:pic>
          <p:nvPicPr>
            <p:cNvPr id="12297" name="Picture 9" descr="E:\oxford F 2\To Mr Lau\11\11.070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488"/>
              <a:ext cx="1776" cy="1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293" name="Group 12"/>
          <p:cNvGrpSpPr>
            <a:grpSpLocks/>
          </p:cNvGrpSpPr>
          <p:nvPr/>
        </p:nvGrpSpPr>
        <p:grpSpPr bwMode="auto">
          <a:xfrm>
            <a:off x="325437" y="138554"/>
            <a:ext cx="4038600" cy="1222375"/>
            <a:chOff x="1056" y="1485"/>
            <a:chExt cx="2544" cy="770"/>
          </a:xfrm>
        </p:grpSpPr>
        <p:sp>
          <p:nvSpPr>
            <p:cNvPr id="195597" name="AutoShape 13"/>
            <p:cNvSpPr>
              <a:spLocks noChangeArrowheads="1"/>
            </p:cNvSpPr>
            <p:nvPr/>
          </p:nvSpPr>
          <p:spPr bwMode="auto">
            <a:xfrm rot="21361975" flipV="1">
              <a:off x="1056" y="1485"/>
              <a:ext cx="2544" cy="766"/>
            </a:xfrm>
            <a:prstGeom prst="flowChartPunchedTap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ffectLst>
              <a:outerShdw dist="107763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華康儷中黑" pitchFamily="49" charset="-120"/>
                <a:cs typeface="+mn-cs"/>
              </a:endParaRPr>
            </a:p>
          </p:txBody>
        </p:sp>
        <p:sp>
          <p:nvSpPr>
            <p:cNvPr id="12295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202" y="1631"/>
              <a:ext cx="2304" cy="624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en-US" sz="3600" kern="10" dirty="0">
                  <a:ln w="12700">
                    <a:solidFill>
                      <a:schemeClr val="folHlink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180000" scaled="1"/>
                  </a:gradFill>
                  <a:latin typeface="Comic Sans MS"/>
                  <a:ea typeface="Comic Sans MS"/>
                  <a:cs typeface="Comic Sans MS"/>
                </a:rPr>
                <a:t>Do you know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502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gS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5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Y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6" grpId="0" animBg="1" autoUpdateAnimBg="0"/>
      <p:bldP spid="19559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5" name="Rectangle 5"/>
          <p:cNvSpPr>
            <a:spLocks noChangeArrowheads="1"/>
          </p:cNvSpPr>
          <p:nvPr/>
        </p:nvSpPr>
        <p:spPr bwMode="auto">
          <a:xfrm>
            <a:off x="219563" y="207050"/>
            <a:ext cx="875699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600" dirty="0">
                <a:solidFill>
                  <a:srgbClr val="000000"/>
                </a:solidFill>
              </a:rPr>
              <a:t>Some medicine is</a:t>
            </a:r>
            <a:r>
              <a:rPr lang="en-US" altLang="zh-TW" sz="3600" dirty="0">
                <a:solidFill>
                  <a:schemeClr val="accent2"/>
                </a:solidFill>
              </a:rPr>
              <a:t> unpleasant </a:t>
            </a:r>
            <a:r>
              <a:rPr lang="en-US" altLang="zh-TW" sz="3600" dirty="0">
                <a:solidFill>
                  <a:srgbClr val="000000"/>
                </a:solidFill>
              </a:rPr>
              <a:t>to </a:t>
            </a:r>
            <a:r>
              <a:rPr lang="en-US" altLang="zh-TW" sz="3600" dirty="0" smtClean="0">
                <a:solidFill>
                  <a:srgbClr val="000000"/>
                </a:solidFill>
              </a:rPr>
              <a:t>take. </a:t>
            </a:r>
          </a:p>
          <a:p>
            <a:r>
              <a:rPr lang="en-US" altLang="zh-TW" sz="3600" dirty="0" smtClean="0">
                <a:solidFill>
                  <a:srgbClr val="000000"/>
                </a:solidFill>
              </a:rPr>
              <a:t>You </a:t>
            </a:r>
            <a:r>
              <a:rPr lang="en-US" altLang="zh-TW" sz="3600" dirty="0">
                <a:solidFill>
                  <a:srgbClr val="000000"/>
                </a:solidFill>
              </a:rPr>
              <a:t>can </a:t>
            </a:r>
            <a:r>
              <a:rPr lang="en-US" altLang="zh-TW" sz="3600" dirty="0">
                <a:solidFill>
                  <a:srgbClr val="FF0066"/>
                </a:solidFill>
              </a:rPr>
              <a:t>hold your nose </a:t>
            </a:r>
            <a:r>
              <a:rPr lang="en-US" altLang="zh-TW" sz="3600" dirty="0">
                <a:solidFill>
                  <a:srgbClr val="000000"/>
                </a:solidFill>
              </a:rPr>
              <a:t>while taking </a:t>
            </a:r>
            <a:br>
              <a:rPr lang="en-US" altLang="zh-TW" sz="3600" dirty="0">
                <a:solidFill>
                  <a:srgbClr val="000000"/>
                </a:solidFill>
              </a:rPr>
            </a:br>
            <a:r>
              <a:rPr lang="en-US" altLang="zh-TW" sz="3600" dirty="0">
                <a:solidFill>
                  <a:srgbClr val="000000"/>
                </a:solidFill>
              </a:rPr>
              <a:t>the medicine. This helps take away</a:t>
            </a:r>
            <a:br>
              <a:rPr lang="en-US" altLang="zh-TW" sz="3600" dirty="0">
                <a:solidFill>
                  <a:srgbClr val="000000"/>
                </a:solidFill>
              </a:rPr>
            </a:br>
            <a:r>
              <a:rPr lang="en-US" altLang="zh-TW" sz="3600" dirty="0">
                <a:solidFill>
                  <a:srgbClr val="000000"/>
                </a:solidFill>
              </a:rPr>
              <a:t>the unpleasant feeling.</a:t>
            </a:r>
            <a:endParaRPr lang="en-US" altLang="zh-TW" sz="5400" b="0" dirty="0">
              <a:solidFill>
                <a:srgbClr val="000000"/>
              </a:solidFill>
              <a:latin typeface="華康儷中黑" charset="0"/>
            </a:endParaRPr>
          </a:p>
        </p:txBody>
      </p:sp>
      <p:grpSp>
        <p:nvGrpSpPr>
          <p:cNvPr id="20483" name="Group 12"/>
          <p:cNvGrpSpPr>
            <a:grpSpLocks/>
          </p:cNvGrpSpPr>
          <p:nvPr/>
        </p:nvGrpSpPr>
        <p:grpSpPr bwMode="auto">
          <a:xfrm>
            <a:off x="3276600" y="2211388"/>
            <a:ext cx="4876800" cy="4341812"/>
            <a:chOff x="1248" y="1296"/>
            <a:chExt cx="3072" cy="2735"/>
          </a:xfrm>
        </p:grpSpPr>
        <p:sp>
          <p:nvSpPr>
            <p:cNvPr id="199687" name="Oval 7"/>
            <p:cNvSpPr>
              <a:spLocks noChangeArrowheads="1"/>
            </p:cNvSpPr>
            <p:nvPr/>
          </p:nvSpPr>
          <p:spPr bwMode="auto">
            <a:xfrm>
              <a:off x="1584" y="2928"/>
              <a:ext cx="720" cy="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華康儷中黑" pitchFamily="49" charset="-120"/>
                <a:cs typeface="+mn-cs"/>
              </a:endParaRPr>
            </a:p>
          </p:txBody>
        </p:sp>
        <p:sp>
          <p:nvSpPr>
            <p:cNvPr id="199688" name="Line 8"/>
            <p:cNvSpPr>
              <a:spLocks noChangeShapeType="1"/>
            </p:cNvSpPr>
            <p:nvPr/>
          </p:nvSpPr>
          <p:spPr bwMode="auto">
            <a:xfrm>
              <a:off x="2688" y="1968"/>
              <a:ext cx="624" cy="288"/>
            </a:xfrm>
            <a:prstGeom prst="line">
              <a:avLst/>
            </a:prstGeom>
            <a:noFill/>
            <a:ln w="1270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華康儷中黑" pitchFamily="49" charset="-120"/>
                <a:cs typeface="+mn-cs"/>
              </a:endParaRPr>
            </a:p>
          </p:txBody>
        </p:sp>
        <p:sp>
          <p:nvSpPr>
            <p:cNvPr id="199689" name="Oval 9"/>
            <p:cNvSpPr>
              <a:spLocks noChangeArrowheads="1"/>
            </p:cNvSpPr>
            <p:nvPr/>
          </p:nvSpPr>
          <p:spPr bwMode="auto">
            <a:xfrm>
              <a:off x="1824" y="2736"/>
              <a:ext cx="384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華康儷中黑" pitchFamily="49" charset="-120"/>
                <a:cs typeface="+mn-cs"/>
              </a:endParaRPr>
            </a:p>
          </p:txBody>
        </p:sp>
        <p:sp>
          <p:nvSpPr>
            <p:cNvPr id="199690" name="Rectangle 10"/>
            <p:cNvSpPr>
              <a:spLocks noChangeArrowheads="1"/>
            </p:cNvSpPr>
            <p:nvPr/>
          </p:nvSpPr>
          <p:spPr bwMode="auto">
            <a:xfrm>
              <a:off x="1968" y="2592"/>
              <a:ext cx="4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華康儷中黑" pitchFamily="49" charset="-120"/>
                <a:cs typeface="+mn-cs"/>
              </a:endParaRPr>
            </a:p>
          </p:txBody>
        </p:sp>
        <p:sp>
          <p:nvSpPr>
            <p:cNvPr id="199691" name="Oval 11"/>
            <p:cNvSpPr>
              <a:spLocks noChangeArrowheads="1"/>
            </p:cNvSpPr>
            <p:nvPr/>
          </p:nvSpPr>
          <p:spPr bwMode="auto">
            <a:xfrm rot="591948">
              <a:off x="2928" y="2112"/>
              <a:ext cx="480" cy="1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華康儷中黑" pitchFamily="49" charset="-120"/>
                <a:cs typeface="+mn-cs"/>
              </a:endParaRPr>
            </a:p>
          </p:txBody>
        </p:sp>
        <p:pic>
          <p:nvPicPr>
            <p:cNvPr id="20489" name="Picture 6" descr="E:\oxford F 2\To Mr Lau\11\11.068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296"/>
              <a:ext cx="3072" cy="2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6617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gS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ChangeArrowheads="1"/>
          </p:cNvSpPr>
          <p:nvPr/>
        </p:nvSpPr>
        <p:spPr bwMode="auto">
          <a:xfrm>
            <a:off x="226154" y="285750"/>
            <a:ext cx="8767802" cy="156966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chemeClr val="accent2"/>
                </a:solidFill>
              </a:rPr>
              <a:t>Our tongue </a:t>
            </a:r>
            <a:r>
              <a:rPr lang="en-US" altLang="zh-TW" sz="3200" dirty="0">
                <a:solidFill>
                  <a:srgbClr val="000000"/>
                </a:solidFill>
              </a:rPr>
              <a:t>can only distinguish about </a:t>
            </a:r>
            <a:r>
              <a:rPr lang="en-US" altLang="zh-TW" sz="3200" dirty="0" smtClean="0">
                <a:solidFill>
                  <a:schemeClr val="accent2"/>
                </a:solidFill>
              </a:rPr>
              <a:t>4 </a:t>
            </a:r>
            <a:r>
              <a:rPr lang="en-US" altLang="zh-TW" sz="3200" dirty="0">
                <a:solidFill>
                  <a:schemeClr val="accent2"/>
                </a:solidFill>
              </a:rPr>
              <a:t>different tastes</a:t>
            </a:r>
            <a:r>
              <a:rPr lang="en-US" altLang="zh-TW" sz="3200" dirty="0" smtClean="0">
                <a:solidFill>
                  <a:srgbClr val="000000"/>
                </a:solidFill>
              </a:rPr>
              <a:t>. But </a:t>
            </a:r>
            <a:r>
              <a:rPr lang="en-US" altLang="zh-TW" sz="3200" dirty="0">
                <a:solidFill>
                  <a:srgbClr val="000000"/>
                </a:solidFill>
              </a:rPr>
              <a:t>our </a:t>
            </a:r>
            <a:r>
              <a:rPr lang="en-US" altLang="zh-TW" sz="3200" dirty="0" smtClean="0">
                <a:solidFill>
                  <a:srgbClr val="009900"/>
                </a:solidFill>
              </a:rPr>
              <a:t>nose</a:t>
            </a:r>
            <a:r>
              <a:rPr lang="en-US" altLang="zh-TW" sz="3200" dirty="0" smtClean="0">
                <a:solidFill>
                  <a:srgbClr val="000000"/>
                </a:solidFill>
              </a:rPr>
              <a:t> can </a:t>
            </a:r>
            <a:r>
              <a:rPr lang="en-US" altLang="zh-TW" sz="3200" dirty="0">
                <a:solidFill>
                  <a:srgbClr val="000000"/>
                </a:solidFill>
              </a:rPr>
              <a:t>distinguish about </a:t>
            </a:r>
            <a:r>
              <a:rPr lang="en-US" altLang="zh-TW" sz="3200" dirty="0">
                <a:solidFill>
                  <a:srgbClr val="009900"/>
                </a:solidFill>
              </a:rPr>
              <a:t>4000 </a:t>
            </a:r>
            <a:br>
              <a:rPr lang="en-US" altLang="zh-TW" sz="3200" dirty="0">
                <a:solidFill>
                  <a:srgbClr val="009900"/>
                </a:solidFill>
              </a:rPr>
            </a:br>
            <a:r>
              <a:rPr lang="en-US" altLang="zh-TW" sz="3200" dirty="0">
                <a:solidFill>
                  <a:srgbClr val="009900"/>
                </a:solidFill>
              </a:rPr>
              <a:t>different chemicals</a:t>
            </a:r>
            <a:r>
              <a:rPr lang="en-US" altLang="zh-TW" sz="32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685800" y="4937125"/>
            <a:ext cx="8169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rgbClr val="000000"/>
                </a:solidFill>
              </a:rPr>
              <a:t>Thus, when our </a:t>
            </a:r>
            <a:r>
              <a:rPr lang="en-US" altLang="zh-TW">
                <a:solidFill>
                  <a:srgbClr val="009900"/>
                </a:solidFill>
              </a:rPr>
              <a:t>nose </a:t>
            </a:r>
            <a:r>
              <a:rPr lang="en-US" altLang="zh-TW">
                <a:solidFill>
                  <a:srgbClr val="000000"/>
                </a:solidFill>
              </a:rPr>
              <a:t>is </a:t>
            </a:r>
            <a:r>
              <a:rPr lang="en-US" altLang="zh-TW">
                <a:solidFill>
                  <a:srgbClr val="009900"/>
                </a:solidFill>
              </a:rPr>
              <a:t>also used </a:t>
            </a:r>
            <a:r>
              <a:rPr lang="en-US" altLang="zh-TW">
                <a:solidFill>
                  <a:srgbClr val="000000"/>
                </a:solidFill>
              </a:rPr>
              <a:t>to sense </a:t>
            </a:r>
            <a:br>
              <a:rPr lang="en-US" altLang="zh-TW">
                <a:solidFill>
                  <a:srgbClr val="000000"/>
                </a:solidFill>
              </a:rPr>
            </a:br>
            <a:r>
              <a:rPr lang="en-US" altLang="zh-TW">
                <a:solidFill>
                  <a:srgbClr val="000000"/>
                </a:solidFill>
              </a:rPr>
              <a:t>the food, the </a:t>
            </a:r>
            <a:r>
              <a:rPr lang="en-US" altLang="zh-TW">
                <a:solidFill>
                  <a:schemeClr val="accent2"/>
                </a:solidFill>
              </a:rPr>
              <a:t>food </a:t>
            </a:r>
            <a:r>
              <a:rPr lang="en-US" altLang="zh-TW">
                <a:solidFill>
                  <a:srgbClr val="FF0066"/>
                </a:solidFill>
              </a:rPr>
              <a:t>‘tastes’ better</a:t>
            </a:r>
            <a:r>
              <a:rPr lang="en-US" altLang="zh-TW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21508" name="Picture 4" descr="C:\Documents and Settings\home1\桌面\3.bmp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0" r="27162" b="67105"/>
          <a:stretch>
            <a:fillRect/>
          </a:stretch>
        </p:blipFill>
        <p:spPr bwMode="auto">
          <a:xfrm>
            <a:off x="4038600" y="1828800"/>
            <a:ext cx="3276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226154" y="4937125"/>
            <a:ext cx="8538365" cy="175432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3600" dirty="0">
                <a:solidFill>
                  <a:srgbClr val="009900"/>
                </a:solidFill>
                <a:latin typeface="Comic Sans MS" pitchFamily="66" charset="0"/>
                <a:ea typeface="華康儷中黑" pitchFamily="49" charset="-120"/>
                <a:cs typeface="+mn-cs"/>
              </a:rPr>
              <a:t>Our nose </a:t>
            </a:r>
            <a:r>
              <a:rPr lang="en-US" altLang="zh-TW" sz="3600" dirty="0">
                <a:solidFill>
                  <a:srgbClr val="000000"/>
                </a:solidFill>
                <a:latin typeface="Comic Sans MS" pitchFamily="66" charset="0"/>
                <a:ea typeface="華康儷中黑" pitchFamily="49" charset="-120"/>
                <a:cs typeface="+mn-cs"/>
              </a:rPr>
              <a:t>can tell us not only </a:t>
            </a:r>
            <a:r>
              <a:rPr lang="en-US" altLang="zh-TW" sz="3600" dirty="0">
                <a:solidFill>
                  <a:srgbClr val="3366FF"/>
                </a:solidFill>
                <a:latin typeface="Comic Sans MS" pitchFamily="66" charset="0"/>
                <a:ea typeface="華康儷中黑" pitchFamily="49" charset="-120"/>
                <a:cs typeface="+mn-cs"/>
              </a:rPr>
              <a:t>the sweet </a:t>
            </a:r>
            <a:br>
              <a:rPr lang="en-US" altLang="zh-TW" sz="3600" dirty="0">
                <a:solidFill>
                  <a:srgbClr val="3366FF"/>
                </a:solidFill>
                <a:latin typeface="Comic Sans MS" pitchFamily="66" charset="0"/>
                <a:ea typeface="華康儷中黑" pitchFamily="49" charset="-120"/>
                <a:cs typeface="+mn-cs"/>
              </a:rPr>
            </a:br>
            <a:r>
              <a:rPr lang="en-US" altLang="zh-TW" sz="3600" dirty="0">
                <a:solidFill>
                  <a:srgbClr val="3366FF"/>
                </a:solidFill>
                <a:latin typeface="Comic Sans MS" pitchFamily="66" charset="0"/>
                <a:ea typeface="華康儷中黑" pitchFamily="49" charset="-120"/>
                <a:cs typeface="+mn-cs"/>
              </a:rPr>
              <a:t>taste</a:t>
            </a:r>
            <a:r>
              <a:rPr lang="en-US" altLang="zh-TW" sz="3600" dirty="0">
                <a:solidFill>
                  <a:srgbClr val="000000"/>
                </a:solidFill>
                <a:latin typeface="Comic Sans MS" pitchFamily="66" charset="0"/>
                <a:ea typeface="華康儷中黑" pitchFamily="49" charset="-120"/>
                <a:cs typeface="+mn-cs"/>
              </a:rPr>
              <a:t> of ice-cream, but also whether </a:t>
            </a:r>
            <a:br>
              <a:rPr lang="en-US" altLang="zh-TW" sz="3600" dirty="0">
                <a:solidFill>
                  <a:srgbClr val="000000"/>
                </a:solidFill>
                <a:latin typeface="Comic Sans MS" pitchFamily="66" charset="0"/>
                <a:ea typeface="華康儷中黑" pitchFamily="49" charset="-120"/>
                <a:cs typeface="+mn-cs"/>
              </a:rPr>
            </a:br>
            <a:r>
              <a:rPr lang="en-US" altLang="zh-TW" sz="3600" dirty="0">
                <a:solidFill>
                  <a:srgbClr val="000000"/>
                </a:solidFill>
                <a:latin typeface="Comic Sans MS" pitchFamily="66" charset="0"/>
                <a:ea typeface="華康儷中黑" pitchFamily="49" charset="-120"/>
                <a:cs typeface="+mn-cs"/>
              </a:rPr>
              <a:t>it is </a:t>
            </a:r>
            <a:r>
              <a:rPr lang="en-US" altLang="zh-TW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華康儷中黑" pitchFamily="49" charset="-120"/>
                <a:cs typeface="+mn-cs"/>
              </a:rPr>
              <a:t>chocolate </a:t>
            </a:r>
            <a:r>
              <a:rPr lang="en-US" altLang="zh-TW" sz="36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華康儷中黑" pitchFamily="49" charset="-120"/>
                <a:cs typeface="+mn-cs"/>
              </a:rPr>
              <a:t>flavour</a:t>
            </a:r>
            <a:r>
              <a:rPr lang="en-US" altLang="zh-TW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華康儷中黑" pitchFamily="49" charset="-120"/>
                <a:cs typeface="+mn-cs"/>
              </a:rPr>
              <a:t> </a:t>
            </a:r>
            <a:r>
              <a:rPr lang="en-US" altLang="zh-TW" sz="3600" dirty="0">
                <a:solidFill>
                  <a:srgbClr val="000000"/>
                </a:solidFill>
                <a:latin typeface="Comic Sans MS" pitchFamily="66" charset="0"/>
                <a:ea typeface="華康儷中黑" pitchFamily="49" charset="-120"/>
                <a:cs typeface="+mn-cs"/>
              </a:rPr>
              <a:t>or not.</a:t>
            </a:r>
          </a:p>
        </p:txBody>
      </p:sp>
    </p:spTree>
    <p:extLst>
      <p:ext uri="{BB962C8B-B14F-4D97-AF65-F5344CB8AC3E}">
        <p14:creationId xmlns:p14="http://schemas.microsoft.com/office/powerpoint/2010/main" val="256778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l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76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l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 animBg="1" autoUpdateAnimBg="0"/>
      <p:bldP spid="197635" grpId="0" autoUpdateAnimBg="0"/>
      <p:bldP spid="197637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1" name="Rectangle 5"/>
          <p:cNvSpPr>
            <a:spLocks noChangeArrowheads="1"/>
          </p:cNvSpPr>
          <p:nvPr/>
        </p:nvSpPr>
        <p:spPr bwMode="auto">
          <a:xfrm>
            <a:off x="838200" y="1489131"/>
            <a:ext cx="6858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TW" sz="3600" dirty="0">
                <a:solidFill>
                  <a:srgbClr val="009900"/>
                </a:solidFill>
              </a:rPr>
              <a:t>Why </a:t>
            </a:r>
            <a:r>
              <a:rPr lang="en-US" altLang="zh-TW" sz="3600" dirty="0">
                <a:solidFill>
                  <a:schemeClr val="tx1"/>
                </a:solidFill>
              </a:rPr>
              <a:t>do</a:t>
            </a:r>
            <a:r>
              <a:rPr lang="en-US" altLang="zh-TW" sz="3600" dirty="0">
                <a:solidFill>
                  <a:srgbClr val="009900"/>
                </a:solidFill>
              </a:rPr>
              <a:t> </a:t>
            </a:r>
            <a:r>
              <a:rPr lang="en-US" altLang="zh-TW" sz="3600" dirty="0">
                <a:solidFill>
                  <a:schemeClr val="accent2"/>
                </a:solidFill>
              </a:rPr>
              <a:t>the elders</a:t>
            </a:r>
            <a:r>
              <a:rPr lang="en-US" altLang="zh-TW" sz="3600" dirty="0">
                <a:solidFill>
                  <a:schemeClr val="tx1"/>
                </a:solidFill>
              </a:rPr>
              <a:t> like to take in </a:t>
            </a:r>
            <a:r>
              <a:rPr lang="en-US" altLang="zh-TW" sz="3600" dirty="0">
                <a:solidFill>
                  <a:srgbClr val="FF0066"/>
                </a:solidFill>
              </a:rPr>
              <a:t>food with strong </a:t>
            </a:r>
            <a:r>
              <a:rPr lang="en-US" altLang="zh-TW" sz="3600" dirty="0" smtClean="0">
                <a:solidFill>
                  <a:srgbClr val="FF0066"/>
                </a:solidFill>
              </a:rPr>
              <a:t>flavor</a:t>
            </a:r>
            <a:r>
              <a:rPr lang="en-US" altLang="zh-TW" sz="3600" dirty="0" smtClean="0">
                <a:solidFill>
                  <a:srgbClr val="3366FF"/>
                </a:solidFill>
              </a:rPr>
              <a:t>?</a:t>
            </a:r>
            <a:endParaRPr lang="en-US" altLang="zh-TW" sz="5400" dirty="0">
              <a:solidFill>
                <a:srgbClr val="3366FF"/>
              </a:solidFill>
            </a:endParaRPr>
          </a:p>
        </p:txBody>
      </p:sp>
      <p:sp>
        <p:nvSpPr>
          <p:cNvPr id="22531" name="AutoShape 8"/>
          <p:cNvSpPr>
            <a:spLocks noChangeArrowheads="1"/>
          </p:cNvSpPr>
          <p:nvPr/>
        </p:nvSpPr>
        <p:spPr bwMode="auto">
          <a:xfrm>
            <a:off x="5410200" y="2743200"/>
            <a:ext cx="2743200" cy="1295400"/>
          </a:xfrm>
          <a:prstGeom prst="cloudCallout">
            <a:avLst>
              <a:gd name="adj1" fmla="val -58394"/>
              <a:gd name="adj2" fmla="val 5232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81320" dir="8480412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algn="ctr"/>
            <a:r>
              <a:rPr lang="en-US" altLang="zh-TW">
                <a:solidFill>
                  <a:srgbClr val="3366FF"/>
                </a:solidFill>
              </a:rPr>
              <a:t>It’s too salty!</a:t>
            </a:r>
            <a:endParaRPr lang="en-US" altLang="zh-TW" sz="3600" i="1">
              <a:solidFill>
                <a:srgbClr val="3366FF"/>
              </a:solidFill>
              <a:latin typeface="標楷體" charset="0"/>
              <a:cs typeface="標楷體" charset="0"/>
            </a:endParaRPr>
          </a:p>
        </p:txBody>
      </p:sp>
      <p:grpSp>
        <p:nvGrpSpPr>
          <p:cNvPr id="22532" name="Group 17"/>
          <p:cNvGrpSpPr>
            <a:grpSpLocks/>
          </p:cNvGrpSpPr>
          <p:nvPr/>
        </p:nvGrpSpPr>
        <p:grpSpPr bwMode="auto">
          <a:xfrm>
            <a:off x="1905000" y="2986088"/>
            <a:ext cx="3810000" cy="3643312"/>
            <a:chOff x="1200" y="1881"/>
            <a:chExt cx="2400" cy="2295"/>
          </a:xfrm>
        </p:grpSpPr>
        <p:sp>
          <p:nvSpPr>
            <p:cNvPr id="203786" name="Oval 10"/>
            <p:cNvSpPr>
              <a:spLocks noChangeArrowheads="1"/>
            </p:cNvSpPr>
            <p:nvPr/>
          </p:nvSpPr>
          <p:spPr bwMode="auto">
            <a:xfrm>
              <a:off x="1536" y="2400"/>
              <a:ext cx="576" cy="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華康儷中黑" pitchFamily="49" charset="-120"/>
                <a:cs typeface="+mn-cs"/>
              </a:endParaRPr>
            </a:p>
          </p:txBody>
        </p:sp>
        <p:sp>
          <p:nvSpPr>
            <p:cNvPr id="203787" name="Oval 11"/>
            <p:cNvSpPr>
              <a:spLocks noChangeArrowheads="1"/>
            </p:cNvSpPr>
            <p:nvPr/>
          </p:nvSpPr>
          <p:spPr bwMode="auto">
            <a:xfrm>
              <a:off x="2736" y="2640"/>
              <a:ext cx="432" cy="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華康儷中黑" pitchFamily="49" charset="-120"/>
                <a:cs typeface="+mn-cs"/>
              </a:endParaRPr>
            </a:p>
          </p:txBody>
        </p:sp>
        <p:sp>
          <p:nvSpPr>
            <p:cNvPr id="203788" name="Oval 12"/>
            <p:cNvSpPr>
              <a:spLocks noChangeArrowheads="1"/>
            </p:cNvSpPr>
            <p:nvPr/>
          </p:nvSpPr>
          <p:spPr bwMode="auto">
            <a:xfrm>
              <a:off x="2832" y="3072"/>
              <a:ext cx="528" cy="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華康儷中黑" pitchFamily="49" charset="-120"/>
                <a:cs typeface="+mn-cs"/>
              </a:endParaRPr>
            </a:p>
          </p:txBody>
        </p:sp>
        <p:sp>
          <p:nvSpPr>
            <p:cNvPr id="203789" name="Oval 13"/>
            <p:cNvSpPr>
              <a:spLocks noChangeArrowheads="1"/>
            </p:cNvSpPr>
            <p:nvPr/>
          </p:nvSpPr>
          <p:spPr bwMode="auto">
            <a:xfrm>
              <a:off x="2016" y="3312"/>
              <a:ext cx="960" cy="7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華康儷中黑" pitchFamily="49" charset="-120"/>
                <a:cs typeface="+mn-cs"/>
              </a:endParaRPr>
            </a:p>
          </p:txBody>
        </p:sp>
        <p:sp>
          <p:nvSpPr>
            <p:cNvPr id="203791" name="Oval 15"/>
            <p:cNvSpPr>
              <a:spLocks noChangeArrowheads="1"/>
            </p:cNvSpPr>
            <p:nvPr/>
          </p:nvSpPr>
          <p:spPr bwMode="auto">
            <a:xfrm>
              <a:off x="1440" y="3456"/>
              <a:ext cx="864" cy="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華康儷中黑" pitchFamily="49" charset="-120"/>
                <a:cs typeface="+mn-cs"/>
              </a:endParaRPr>
            </a:p>
          </p:txBody>
        </p:sp>
        <p:sp>
          <p:nvSpPr>
            <p:cNvPr id="203792" name="Oval 16"/>
            <p:cNvSpPr>
              <a:spLocks noChangeArrowheads="1"/>
            </p:cNvSpPr>
            <p:nvPr/>
          </p:nvSpPr>
          <p:spPr bwMode="auto">
            <a:xfrm>
              <a:off x="1680" y="2736"/>
              <a:ext cx="432" cy="5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華康儷中黑" pitchFamily="49" charset="-120"/>
                <a:cs typeface="+mn-cs"/>
              </a:endParaRPr>
            </a:p>
          </p:txBody>
        </p:sp>
        <p:pic>
          <p:nvPicPr>
            <p:cNvPr id="22542" name="Picture 9" descr="E:\oxford F 2\To Mr Lau\11\11.069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506"/>
            <a:stretch>
              <a:fillRect/>
            </a:stretch>
          </p:blipFill>
          <p:spPr bwMode="auto">
            <a:xfrm>
              <a:off x="1200" y="1881"/>
              <a:ext cx="2400" cy="2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3" name="Group 18"/>
          <p:cNvGrpSpPr>
            <a:grpSpLocks/>
          </p:cNvGrpSpPr>
          <p:nvPr/>
        </p:nvGrpSpPr>
        <p:grpSpPr bwMode="auto">
          <a:xfrm>
            <a:off x="838200" y="152400"/>
            <a:ext cx="4038600" cy="1216025"/>
            <a:chOff x="1056" y="1584"/>
            <a:chExt cx="2544" cy="766"/>
          </a:xfrm>
        </p:grpSpPr>
        <p:sp>
          <p:nvSpPr>
            <p:cNvPr id="203795" name="AutoShape 19"/>
            <p:cNvSpPr>
              <a:spLocks noChangeArrowheads="1"/>
            </p:cNvSpPr>
            <p:nvPr/>
          </p:nvSpPr>
          <p:spPr bwMode="auto">
            <a:xfrm rot="21361975" flipV="1">
              <a:off x="1056" y="1584"/>
              <a:ext cx="2544" cy="766"/>
            </a:xfrm>
            <a:prstGeom prst="flowChartPunchedTap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ffectLst>
              <a:outerShdw dist="107763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華康儷中黑" pitchFamily="49" charset="-120"/>
                <a:cs typeface="+mn-cs"/>
              </a:endParaRPr>
            </a:p>
          </p:txBody>
        </p:sp>
        <p:sp>
          <p:nvSpPr>
            <p:cNvPr id="22535" name="WordArt 20"/>
            <p:cNvSpPr>
              <a:spLocks noChangeArrowheads="1" noChangeShapeType="1" noTextEdit="1"/>
            </p:cNvSpPr>
            <p:nvPr/>
          </p:nvSpPr>
          <p:spPr bwMode="auto">
            <a:xfrm rot="-231880">
              <a:off x="1198" y="1680"/>
              <a:ext cx="2304" cy="624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chemeClr val="folHlink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180000" scaled="1"/>
                  </a:gradFill>
                  <a:latin typeface="Comic Sans MS"/>
                  <a:ea typeface="Comic Sans MS"/>
                  <a:cs typeface="Comic Sans MS"/>
                </a:rPr>
                <a:t>Do you know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166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CECUB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Rectangle 3"/>
          <p:cNvSpPr>
            <a:spLocks noChangeArrowheads="1"/>
          </p:cNvSpPr>
          <p:nvPr/>
        </p:nvSpPr>
        <p:spPr bwMode="auto">
          <a:xfrm>
            <a:off x="625818" y="233384"/>
            <a:ext cx="819716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600" dirty="0">
                <a:solidFill>
                  <a:srgbClr val="000000"/>
                </a:solidFill>
              </a:rPr>
              <a:t>This is because the </a:t>
            </a:r>
            <a:br>
              <a:rPr lang="en-US" altLang="zh-TW" sz="3600" dirty="0">
                <a:solidFill>
                  <a:srgbClr val="000000"/>
                </a:solidFill>
              </a:rPr>
            </a:br>
            <a:r>
              <a:rPr lang="en-US" altLang="zh-TW" sz="3600" dirty="0">
                <a:solidFill>
                  <a:srgbClr val="000000"/>
                </a:solidFill>
              </a:rPr>
              <a:t>     senses of </a:t>
            </a:r>
            <a:r>
              <a:rPr lang="en-US" altLang="zh-TW" sz="3600" dirty="0">
                <a:solidFill>
                  <a:schemeClr val="accent2"/>
                </a:solidFill>
              </a:rPr>
              <a:t>smell </a:t>
            </a:r>
            <a:r>
              <a:rPr lang="en-US" altLang="zh-TW" sz="3600" dirty="0">
                <a:solidFill>
                  <a:srgbClr val="000000"/>
                </a:solidFill>
              </a:rPr>
              <a:t>and </a:t>
            </a:r>
            <a:r>
              <a:rPr lang="en-US" altLang="zh-TW" sz="3600" dirty="0">
                <a:solidFill>
                  <a:schemeClr val="accent2"/>
                </a:solidFill>
              </a:rPr>
              <a:t>taste </a:t>
            </a:r>
            <a:r>
              <a:rPr lang="en-US" altLang="zh-TW" sz="3600" dirty="0">
                <a:solidFill>
                  <a:schemeClr val="tx1"/>
                </a:solidFill>
              </a:rPr>
              <a:t>of</a:t>
            </a:r>
            <a:r>
              <a:rPr lang="en-US" altLang="zh-TW" sz="3600" dirty="0">
                <a:solidFill>
                  <a:schemeClr val="accent2"/>
                </a:solidFill>
              </a:rPr>
              <a:t> </a:t>
            </a:r>
            <a:br>
              <a:rPr lang="en-US" altLang="zh-TW" sz="3600" dirty="0">
                <a:solidFill>
                  <a:schemeClr val="accent2"/>
                </a:solidFill>
              </a:rPr>
            </a:br>
            <a:r>
              <a:rPr lang="en-US" altLang="zh-TW" sz="3600" dirty="0">
                <a:solidFill>
                  <a:schemeClr val="accent2"/>
                </a:solidFill>
              </a:rPr>
              <a:t>                     </a:t>
            </a:r>
            <a:r>
              <a:rPr lang="en-US" altLang="zh-TW" sz="3600" dirty="0">
                <a:solidFill>
                  <a:srgbClr val="009900"/>
                </a:solidFill>
              </a:rPr>
              <a:t>the elders </a:t>
            </a:r>
            <a:r>
              <a:rPr lang="en-US" altLang="zh-TW" sz="3600" dirty="0">
                <a:solidFill>
                  <a:srgbClr val="FF0066"/>
                </a:solidFill>
              </a:rPr>
              <a:t>are weaker</a:t>
            </a:r>
            <a:r>
              <a:rPr lang="en-US" altLang="zh-TW" sz="3600" dirty="0">
                <a:solidFill>
                  <a:srgbClr val="000000"/>
                </a:solidFill>
              </a:rPr>
              <a:t>.</a:t>
            </a:r>
          </a:p>
          <a:p>
            <a:r>
              <a:rPr lang="en-US" altLang="zh-TW" dirty="0">
                <a:solidFill>
                  <a:srgbClr val="000000"/>
                </a:solidFill>
              </a:rPr>
              <a:t>                   </a:t>
            </a:r>
          </a:p>
        </p:txBody>
      </p:sp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1143000" y="5410200"/>
            <a:ext cx="62596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3600" dirty="0">
                <a:solidFill>
                  <a:srgbClr val="3366FF"/>
                </a:solidFill>
              </a:rPr>
              <a:t>Food with strong </a:t>
            </a:r>
            <a:r>
              <a:rPr lang="en-US" altLang="zh-TW" sz="3600" dirty="0" smtClean="0">
                <a:solidFill>
                  <a:srgbClr val="3366FF"/>
                </a:solidFill>
              </a:rPr>
              <a:t>flavor </a:t>
            </a:r>
            <a:r>
              <a:rPr lang="en-US" altLang="zh-TW" sz="3600" dirty="0">
                <a:solidFill>
                  <a:srgbClr val="3366FF"/>
                </a:solidFill>
              </a:rPr>
              <a:t/>
            </a:r>
            <a:br>
              <a:rPr lang="en-US" altLang="zh-TW" sz="3600" dirty="0">
                <a:solidFill>
                  <a:srgbClr val="3366FF"/>
                </a:solidFill>
              </a:rPr>
            </a:br>
            <a:r>
              <a:rPr lang="en-US" altLang="zh-TW" sz="3600" dirty="0">
                <a:solidFill>
                  <a:srgbClr val="3366FF"/>
                </a:solidFill>
              </a:rPr>
              <a:t>             </a:t>
            </a:r>
            <a:r>
              <a:rPr lang="en-US" altLang="zh-TW" sz="3600" dirty="0">
                <a:solidFill>
                  <a:srgbClr val="000000"/>
                </a:solidFill>
              </a:rPr>
              <a:t>tastes good to the elders</a:t>
            </a:r>
            <a:r>
              <a:rPr lang="en-US" altLang="zh-TW" dirty="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23556" name="Group 5"/>
          <p:cNvGrpSpPr>
            <a:grpSpLocks/>
          </p:cNvGrpSpPr>
          <p:nvPr/>
        </p:nvGrpSpPr>
        <p:grpSpPr bwMode="auto">
          <a:xfrm>
            <a:off x="1905000" y="1462088"/>
            <a:ext cx="3810000" cy="3643312"/>
            <a:chOff x="1200" y="1881"/>
            <a:chExt cx="2400" cy="2295"/>
          </a:xfrm>
        </p:grpSpPr>
        <p:sp>
          <p:nvSpPr>
            <p:cNvPr id="196614" name="Oval 6"/>
            <p:cNvSpPr>
              <a:spLocks noChangeArrowheads="1"/>
            </p:cNvSpPr>
            <p:nvPr/>
          </p:nvSpPr>
          <p:spPr bwMode="auto">
            <a:xfrm>
              <a:off x="1536" y="2400"/>
              <a:ext cx="576" cy="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華康儷中黑" pitchFamily="49" charset="-120"/>
                <a:cs typeface="+mn-cs"/>
              </a:endParaRPr>
            </a:p>
          </p:txBody>
        </p:sp>
        <p:sp>
          <p:nvSpPr>
            <p:cNvPr id="196615" name="Oval 7"/>
            <p:cNvSpPr>
              <a:spLocks noChangeArrowheads="1"/>
            </p:cNvSpPr>
            <p:nvPr/>
          </p:nvSpPr>
          <p:spPr bwMode="auto">
            <a:xfrm>
              <a:off x="2736" y="2640"/>
              <a:ext cx="432" cy="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華康儷中黑" pitchFamily="49" charset="-120"/>
                <a:cs typeface="+mn-cs"/>
              </a:endParaRPr>
            </a:p>
          </p:txBody>
        </p:sp>
        <p:sp>
          <p:nvSpPr>
            <p:cNvPr id="196616" name="Oval 8"/>
            <p:cNvSpPr>
              <a:spLocks noChangeArrowheads="1"/>
            </p:cNvSpPr>
            <p:nvPr/>
          </p:nvSpPr>
          <p:spPr bwMode="auto">
            <a:xfrm>
              <a:off x="2832" y="3072"/>
              <a:ext cx="528" cy="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華康儷中黑" pitchFamily="49" charset="-120"/>
                <a:cs typeface="+mn-cs"/>
              </a:endParaRPr>
            </a:p>
          </p:txBody>
        </p:sp>
        <p:sp>
          <p:nvSpPr>
            <p:cNvPr id="196617" name="Oval 9"/>
            <p:cNvSpPr>
              <a:spLocks noChangeArrowheads="1"/>
            </p:cNvSpPr>
            <p:nvPr/>
          </p:nvSpPr>
          <p:spPr bwMode="auto">
            <a:xfrm>
              <a:off x="2016" y="3312"/>
              <a:ext cx="960" cy="7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華康儷中黑" pitchFamily="49" charset="-120"/>
                <a:cs typeface="+mn-cs"/>
              </a:endParaRPr>
            </a:p>
          </p:txBody>
        </p:sp>
        <p:sp>
          <p:nvSpPr>
            <p:cNvPr id="196618" name="Oval 10"/>
            <p:cNvSpPr>
              <a:spLocks noChangeArrowheads="1"/>
            </p:cNvSpPr>
            <p:nvPr/>
          </p:nvSpPr>
          <p:spPr bwMode="auto">
            <a:xfrm>
              <a:off x="1440" y="3456"/>
              <a:ext cx="864" cy="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華康儷中黑" pitchFamily="49" charset="-120"/>
                <a:cs typeface="+mn-cs"/>
              </a:endParaRPr>
            </a:p>
          </p:txBody>
        </p:sp>
        <p:sp>
          <p:nvSpPr>
            <p:cNvPr id="196619" name="Oval 11"/>
            <p:cNvSpPr>
              <a:spLocks noChangeArrowheads="1"/>
            </p:cNvSpPr>
            <p:nvPr/>
          </p:nvSpPr>
          <p:spPr bwMode="auto">
            <a:xfrm>
              <a:off x="1680" y="2736"/>
              <a:ext cx="432" cy="5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華康儷中黑" pitchFamily="49" charset="-120"/>
                <a:cs typeface="+mn-cs"/>
              </a:endParaRPr>
            </a:p>
          </p:txBody>
        </p:sp>
        <p:pic>
          <p:nvPicPr>
            <p:cNvPr id="23563" name="Picture 12" descr="E:\oxford F 2\To Mr Lau\11\11.069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506"/>
            <a:stretch>
              <a:fillRect/>
            </a:stretch>
          </p:blipFill>
          <p:spPr bwMode="auto">
            <a:xfrm>
              <a:off x="1200" y="1881"/>
              <a:ext cx="2400" cy="2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883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66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gS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ELS_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autoUpdateAnimBg="0"/>
      <p:bldP spid="19661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rain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87" y="3974352"/>
            <a:ext cx="2883647" cy="2883647"/>
          </a:xfrm>
          <a:prstGeom prst="rect">
            <a:avLst/>
          </a:prstGeom>
        </p:spPr>
      </p:pic>
      <p:pic>
        <p:nvPicPr>
          <p:cNvPr id="8" name="Picture 7" descr="nose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89" y="3340663"/>
            <a:ext cx="2689412" cy="33984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701988"/>
            <a:ext cx="515975" cy="6006352"/>
          </a:xfrm>
          <a:prstGeom prst="rect">
            <a:avLst/>
          </a:prstGeom>
          <a:solidFill>
            <a:srgbClr val="0000FF"/>
          </a:solidFill>
          <a:ln w="38100" cap="rnd">
            <a:solidFill>
              <a:srgbClr val="FF0000"/>
            </a:solidFill>
          </a:ln>
          <a:effectLst>
            <a:glow>
              <a:srgbClr val="FF0000">
                <a:alpha val="75000"/>
              </a:srgbClr>
            </a:glow>
            <a:softEdge rad="101600"/>
          </a:effectLst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Sense of Taste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387" y="88525"/>
            <a:ext cx="9025227" cy="584776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What parts of the body give us our sense of taste?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Picture 6" descr="tongue animatio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28" y="851647"/>
            <a:ext cx="2723780" cy="26481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29294" y="11803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258234" y="853172"/>
            <a:ext cx="1374587" cy="14044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8000"/>
                </a:solidFill>
              </a:rPr>
              <a:t>Tongue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905732" y="3183050"/>
            <a:ext cx="1374587" cy="14044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8000"/>
                </a:solidFill>
              </a:rPr>
              <a:t>Brain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498353" y="3183050"/>
            <a:ext cx="1374587" cy="14044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8000"/>
                </a:solidFill>
              </a:rPr>
              <a:t>Nose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3891795">
            <a:off x="5285128" y="2444754"/>
            <a:ext cx="695386" cy="3530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8370981">
            <a:off x="3831948" y="2432455"/>
            <a:ext cx="695386" cy="3530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0800000">
            <a:off x="4542115" y="3797838"/>
            <a:ext cx="695386" cy="3530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ction Button: Custom 1">
            <a:hlinkClick r:id="" action="ppaction://hlinkshowjump?jump=nextslide" highlightClick="1"/>
          </p:cNvPr>
          <p:cNvSpPr/>
          <p:nvPr/>
        </p:nvSpPr>
        <p:spPr>
          <a:xfrm>
            <a:off x="4389120" y="1180353"/>
            <a:ext cx="1109233" cy="694167"/>
          </a:xfrm>
          <a:prstGeom prst="actionButtonBlank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1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219032" y="106680"/>
            <a:ext cx="8783724" cy="73152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FFFF"/>
              </a:gs>
            </a:gsLst>
            <a:lin ang="5400000" scaled="1"/>
          </a:gradFill>
          <a:ln w="3175">
            <a:solidFill>
              <a:srgbClr val="6699FF"/>
            </a:solidFill>
            <a:miter lim="800000"/>
            <a:headEnd/>
            <a:tailEnd/>
          </a:ln>
          <a:effectLst>
            <a:outerShdw dist="99190" dir="8411666" algn="ctr" rotWithShape="0">
              <a:schemeClr val="bg2"/>
            </a:outerShdw>
          </a:effectLst>
        </p:spPr>
        <p:txBody>
          <a:bodyPr/>
          <a:lstStyle/>
          <a:p>
            <a:pPr marL="190500" indent="-190500" algn="ctr">
              <a:spcBef>
                <a:spcPct val="20000"/>
              </a:spcBef>
            </a:pPr>
            <a:r>
              <a:rPr lang="en-US" altLang="zh-TW" sz="4000" dirty="0" smtClean="0">
                <a:solidFill>
                  <a:schemeClr val="tx1"/>
                </a:solidFill>
                <a:effectLst/>
                <a:latin typeface="Arial" charset="0"/>
              </a:rPr>
              <a:t>The Tongue</a:t>
            </a:r>
            <a:endParaRPr lang="en-US" altLang="zh-TW" sz="4000" dirty="0"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685800" y="838200"/>
            <a:ext cx="587167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4000" dirty="0">
                <a:solidFill>
                  <a:srgbClr val="000000"/>
                </a:solidFill>
                <a:effectLst/>
                <a:latin typeface="Arial" charset="0"/>
              </a:rPr>
              <a:t>- </a:t>
            </a:r>
            <a:r>
              <a:rPr lang="en-US" altLang="zh-TW" sz="2400" b="1" u="sng" dirty="0">
                <a:solidFill>
                  <a:srgbClr val="008000"/>
                </a:solidFill>
                <a:effectLst/>
                <a:latin typeface="Arial" charset="0"/>
              </a:rPr>
              <a:t>Tongue</a:t>
            </a:r>
            <a:r>
              <a:rPr lang="en-US" altLang="zh-TW" sz="2400" dirty="0">
                <a:solidFill>
                  <a:srgbClr val="000000"/>
                </a:solidFill>
                <a:effectLst/>
                <a:latin typeface="Arial" charset="0"/>
              </a:rPr>
              <a:t> is the sense organ that detects </a:t>
            </a:r>
            <a:br>
              <a:rPr lang="en-US" altLang="zh-TW" sz="2400" dirty="0">
                <a:solidFill>
                  <a:srgbClr val="000000"/>
                </a:solidFill>
                <a:effectLst/>
                <a:latin typeface="Arial" charset="0"/>
              </a:rPr>
            </a:br>
            <a:r>
              <a:rPr lang="en-US" altLang="zh-TW" sz="2400" dirty="0">
                <a:solidFill>
                  <a:srgbClr val="000000"/>
                </a:solidFill>
                <a:effectLst/>
                <a:latin typeface="Arial" charset="0"/>
              </a:rPr>
              <a:t>   </a:t>
            </a:r>
            <a:r>
              <a:rPr lang="en-US" altLang="zh-TW" sz="2400" dirty="0" smtClean="0">
                <a:solidFill>
                  <a:srgbClr val="000000"/>
                </a:solidFill>
                <a:effectLst/>
                <a:latin typeface="Arial" charset="0"/>
              </a:rPr>
              <a:t>flavor</a:t>
            </a:r>
            <a:r>
              <a:rPr lang="en-US" altLang="zh-TW" sz="2400" dirty="0">
                <a:solidFill>
                  <a:srgbClr val="000000"/>
                </a:solidFill>
                <a:effectLst/>
                <a:latin typeface="Arial" charset="0"/>
              </a:rPr>
              <a:t>.</a:t>
            </a:r>
          </a:p>
        </p:txBody>
      </p:sp>
      <p:pic>
        <p:nvPicPr>
          <p:cNvPr id="178184" name="Picture 8" descr="C:\Documents and Settings\home1\桌面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" r="2127"/>
          <a:stretch>
            <a:fillRect/>
          </a:stretch>
        </p:blipFill>
        <p:spPr bwMode="auto">
          <a:xfrm>
            <a:off x="1066800" y="1981200"/>
            <a:ext cx="3776663" cy="3581400"/>
          </a:xfrm>
          <a:prstGeom prst="rect">
            <a:avLst/>
          </a:prstGeom>
          <a:noFill/>
          <a:effectLst>
            <a:outerShdw dist="107763" dir="81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185" name="AutoShape 9"/>
          <p:cNvSpPr>
            <a:spLocks noChangeArrowheads="1"/>
          </p:cNvSpPr>
          <p:nvPr/>
        </p:nvSpPr>
        <p:spPr bwMode="auto">
          <a:xfrm rot="-415669">
            <a:off x="3351213" y="2109788"/>
            <a:ext cx="5029200" cy="1143000"/>
          </a:xfrm>
          <a:prstGeom prst="leftArrowCallout">
            <a:avLst>
              <a:gd name="adj1" fmla="val 21667"/>
              <a:gd name="adj2" fmla="val 25000"/>
              <a:gd name="adj3" fmla="val 44122"/>
              <a:gd name="adj4" fmla="val 6054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en-US" altLang="zh-TW">
                <a:solidFill>
                  <a:srgbClr val="000000"/>
                </a:solidFill>
                <a:effectLst/>
                <a:latin typeface="Arial" charset="0"/>
              </a:rPr>
              <a:t>many </a:t>
            </a:r>
            <a:r>
              <a:rPr lang="en-US" altLang="zh-TW">
                <a:solidFill>
                  <a:srgbClr val="009900"/>
                </a:solidFill>
                <a:effectLst/>
                <a:latin typeface="Arial" charset="0"/>
              </a:rPr>
              <a:t>grooves</a:t>
            </a:r>
            <a:r>
              <a:rPr lang="en-US" altLang="zh-TW">
                <a:solidFill>
                  <a:srgbClr val="000000"/>
                </a:solidFill>
                <a:effectLst/>
                <a:latin typeface="Arial" charset="0"/>
              </a:rPr>
              <a:t/>
            </a:r>
            <a:br>
              <a:rPr lang="en-US" altLang="zh-TW">
                <a:solidFill>
                  <a:srgbClr val="000000"/>
                </a:solidFill>
                <a:effectLst/>
                <a:latin typeface="Arial" charset="0"/>
              </a:rPr>
            </a:br>
            <a:r>
              <a:rPr lang="en-US" altLang="zh-TW">
                <a:solidFill>
                  <a:srgbClr val="000000"/>
                </a:solidFill>
                <a:effectLst/>
                <a:latin typeface="Arial" charset="0"/>
              </a:rPr>
              <a:t>on the surface</a:t>
            </a:r>
          </a:p>
        </p:txBody>
      </p:sp>
      <p:sp>
        <p:nvSpPr>
          <p:cNvPr id="178188" name="Rectangle 12"/>
          <p:cNvSpPr>
            <a:spLocks noChangeArrowheads="1"/>
          </p:cNvSpPr>
          <p:nvPr/>
        </p:nvSpPr>
        <p:spPr bwMode="auto">
          <a:xfrm>
            <a:off x="442250" y="5638800"/>
            <a:ext cx="831695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FF0066"/>
                </a:solidFill>
                <a:effectLst/>
                <a:latin typeface="Arial" charset="0"/>
              </a:rPr>
              <a:t>- </a:t>
            </a:r>
            <a:r>
              <a:rPr lang="en-US" altLang="zh-TW" sz="2400" dirty="0">
                <a:solidFill>
                  <a:srgbClr val="000000"/>
                </a:solidFill>
                <a:effectLst/>
                <a:latin typeface="Arial" charset="0"/>
              </a:rPr>
              <a:t>Inside the grooves there are many </a:t>
            </a:r>
            <a:r>
              <a:rPr lang="en-US" altLang="zh-TW" sz="2400" u="sng" dirty="0" smtClean="0">
                <a:solidFill>
                  <a:srgbClr val="008000"/>
                </a:solidFill>
                <a:effectLst/>
                <a:latin typeface="Arial" charset="0"/>
              </a:rPr>
              <a:t>taste </a:t>
            </a:r>
            <a:r>
              <a:rPr lang="en-US" altLang="zh-TW" sz="2400" u="sng" dirty="0">
                <a:solidFill>
                  <a:srgbClr val="008000"/>
                </a:solidFill>
                <a:effectLst/>
                <a:latin typeface="Arial" charset="0"/>
              </a:rPr>
              <a:t>buds </a:t>
            </a:r>
            <a:r>
              <a:rPr lang="en-US" altLang="zh-TW" sz="2400" dirty="0">
                <a:solidFill>
                  <a:srgbClr val="000000"/>
                </a:solidFill>
                <a:effectLst/>
                <a:latin typeface="Arial" charset="0"/>
              </a:rPr>
              <a:t>which are taste receptors</a:t>
            </a:r>
            <a:r>
              <a:rPr lang="en-US" altLang="zh-TW" dirty="0">
                <a:solidFill>
                  <a:srgbClr val="000000"/>
                </a:solidFill>
                <a:effectLst/>
                <a:latin typeface="Arial" charset="0"/>
              </a:rPr>
              <a:t>.</a:t>
            </a:r>
          </a:p>
        </p:txBody>
      </p:sp>
      <p:grpSp>
        <p:nvGrpSpPr>
          <p:cNvPr id="178191" name="Group 15"/>
          <p:cNvGrpSpPr>
            <a:grpSpLocks/>
          </p:cNvGrpSpPr>
          <p:nvPr/>
        </p:nvGrpSpPr>
        <p:grpSpPr bwMode="auto">
          <a:xfrm>
            <a:off x="5181600" y="3581400"/>
            <a:ext cx="3124200" cy="2209800"/>
            <a:chOff x="3264" y="2256"/>
            <a:chExt cx="1968" cy="1392"/>
          </a:xfrm>
        </p:grpSpPr>
        <p:sp>
          <p:nvSpPr>
            <p:cNvPr id="178190" name="AutoShape 14"/>
            <p:cNvSpPr>
              <a:spLocks noChangeArrowheads="1"/>
            </p:cNvSpPr>
            <p:nvPr/>
          </p:nvSpPr>
          <p:spPr bwMode="auto">
            <a:xfrm>
              <a:off x="3360" y="2256"/>
              <a:ext cx="1776" cy="1296"/>
            </a:xfrm>
            <a:prstGeom prst="wedgeRectCallout">
              <a:avLst>
                <a:gd name="adj1" fmla="val -118750"/>
                <a:gd name="adj2" fmla="val -3186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kumimoji="0" lang="en-US" sz="2400" b="0"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</a:endParaRPr>
            </a:p>
          </p:txBody>
        </p:sp>
        <p:pic>
          <p:nvPicPr>
            <p:cNvPr id="178189" name="Picture 13" descr="E:\oxford F 2\To Mr Lau\11\11.134n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284"/>
              <a:ext cx="1968" cy="1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262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l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78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l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0" grpId="0" autoUpdateAnimBg="0"/>
      <p:bldP spid="178185" grpId="0" animBg="1" autoUpdateAnimBg="0"/>
      <p:bldP spid="17818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67" name="Picture 19" descr="E:\oxford F 2\To Mr Lau\11\11.134n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3581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251" name="Picture 3" descr="E:\oxford F 2\To Mr Lau\11\11.1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7800"/>
            <a:ext cx="2287588" cy="2438400"/>
          </a:xfrm>
          <a:prstGeom prst="rect">
            <a:avLst/>
          </a:prstGeom>
          <a:noFill/>
          <a:effectLst>
            <a:outerShdw dist="8980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254" name="Rectangle 6"/>
          <p:cNvSpPr>
            <a:spLocks noChangeArrowheads="1"/>
          </p:cNvSpPr>
          <p:nvPr/>
        </p:nvSpPr>
        <p:spPr bwMode="auto">
          <a:xfrm>
            <a:off x="533400" y="228600"/>
            <a:ext cx="222504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400" dirty="0" smtClean="0">
                <a:solidFill>
                  <a:srgbClr val="3366FF"/>
                </a:solidFill>
                <a:effectLst/>
                <a:latin typeface="Arial" charset="0"/>
              </a:rPr>
              <a:t>Magnified</a:t>
            </a:r>
            <a:endParaRPr lang="en-US" altLang="zh-TW" dirty="0"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181256" name="Line 8"/>
          <p:cNvSpPr>
            <a:spLocks noChangeShapeType="1"/>
          </p:cNvSpPr>
          <p:nvPr/>
        </p:nvSpPr>
        <p:spPr bwMode="auto">
          <a:xfrm flipV="1">
            <a:off x="5715000" y="2590800"/>
            <a:ext cx="833438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/>
          </a:ln>
          <a:effectLst>
            <a:outerShdw dist="28398" dir="3806097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1297" name="Group 49"/>
          <p:cNvGrpSpPr>
            <a:grpSpLocks/>
          </p:cNvGrpSpPr>
          <p:nvPr/>
        </p:nvGrpSpPr>
        <p:grpSpPr bwMode="auto">
          <a:xfrm>
            <a:off x="3657600" y="2286000"/>
            <a:ext cx="2133600" cy="1006475"/>
            <a:chOff x="2304" y="1440"/>
            <a:chExt cx="1344" cy="634"/>
          </a:xfrm>
        </p:grpSpPr>
        <p:sp>
          <p:nvSpPr>
            <p:cNvPr id="181258" name="Line 10"/>
            <p:cNvSpPr>
              <a:spLocks noChangeShapeType="1"/>
            </p:cNvSpPr>
            <p:nvPr/>
          </p:nvSpPr>
          <p:spPr bwMode="auto">
            <a:xfrm flipV="1">
              <a:off x="2304" y="1632"/>
              <a:ext cx="384" cy="0"/>
            </a:xfrm>
            <a:prstGeom prst="line">
              <a:avLst/>
            </a:prstGeom>
            <a:noFill/>
            <a:ln w="57150">
              <a:solidFill>
                <a:srgbClr val="3366FF"/>
              </a:solidFill>
              <a:round/>
              <a:headEnd/>
              <a:tailEnd/>
            </a:ln>
            <a:effectLst>
              <a:outerShdw dist="28398" dir="3806097" algn="ctr" rotWithShape="0">
                <a:srgbClr val="FFFF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259" name="Rectangle 11"/>
            <p:cNvSpPr>
              <a:spLocks noChangeArrowheads="1"/>
            </p:cNvSpPr>
            <p:nvPr/>
          </p:nvSpPr>
          <p:spPr bwMode="auto">
            <a:xfrm>
              <a:off x="2736" y="1440"/>
              <a:ext cx="912" cy="634"/>
            </a:xfrm>
            <a:prstGeom prst="rect">
              <a:avLst/>
            </a:prstGeom>
            <a:solidFill>
              <a:srgbClr val="FF0066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TW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taste</a:t>
              </a:r>
              <a:br>
                <a:rPr lang="en-US" altLang="zh-TW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en-US" altLang="zh-TW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bud</a:t>
              </a:r>
            </a:p>
          </p:txBody>
        </p:sp>
      </p:grpSp>
      <p:sp>
        <p:nvSpPr>
          <p:cNvPr id="181260" name="Line 12"/>
          <p:cNvSpPr>
            <a:spLocks noChangeShapeType="1"/>
          </p:cNvSpPr>
          <p:nvPr/>
        </p:nvSpPr>
        <p:spPr bwMode="auto">
          <a:xfrm flipV="1">
            <a:off x="5715000" y="1752600"/>
            <a:ext cx="13716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/>
          </a:ln>
          <a:effectLst>
            <a:outerShdw dist="28398" dir="3806097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1296" name="Group 48"/>
          <p:cNvGrpSpPr>
            <a:grpSpLocks/>
          </p:cNvGrpSpPr>
          <p:nvPr/>
        </p:nvGrpSpPr>
        <p:grpSpPr bwMode="auto">
          <a:xfrm>
            <a:off x="3429000" y="1447802"/>
            <a:ext cx="2362200" cy="461963"/>
            <a:chOff x="2160" y="912"/>
            <a:chExt cx="1488" cy="291"/>
          </a:xfrm>
        </p:grpSpPr>
        <p:sp>
          <p:nvSpPr>
            <p:cNvPr id="181261" name="Line 13"/>
            <p:cNvSpPr>
              <a:spLocks noChangeShapeType="1"/>
            </p:cNvSpPr>
            <p:nvPr/>
          </p:nvSpPr>
          <p:spPr bwMode="auto">
            <a:xfrm flipV="1">
              <a:off x="2160" y="1104"/>
              <a:ext cx="528" cy="0"/>
            </a:xfrm>
            <a:prstGeom prst="line">
              <a:avLst/>
            </a:prstGeom>
            <a:noFill/>
            <a:ln w="57150">
              <a:solidFill>
                <a:srgbClr val="3366FF"/>
              </a:solidFill>
              <a:round/>
              <a:headEnd/>
              <a:tailEnd/>
            </a:ln>
            <a:effectLst>
              <a:outerShdw dist="28398" dir="3806097" algn="ctr" rotWithShape="0">
                <a:srgbClr val="FFFF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262" name="Rectangle 14"/>
            <p:cNvSpPr>
              <a:spLocks noChangeArrowheads="1"/>
            </p:cNvSpPr>
            <p:nvPr/>
          </p:nvSpPr>
          <p:spPr bwMode="auto">
            <a:xfrm>
              <a:off x="2736" y="912"/>
              <a:ext cx="912" cy="291"/>
            </a:xfrm>
            <a:prstGeom prst="rect">
              <a:avLst/>
            </a:prstGeom>
            <a:solidFill>
              <a:srgbClr val="FF0066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TW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Papillae</a:t>
              </a:r>
              <a:endParaRPr lang="en-US" altLang="zh-TW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81263" name="Rectangle 15"/>
          <p:cNvSpPr>
            <a:spLocks noChangeArrowheads="1"/>
          </p:cNvSpPr>
          <p:nvPr/>
        </p:nvSpPr>
        <p:spPr bwMode="auto">
          <a:xfrm>
            <a:off x="5316538" y="4098925"/>
            <a:ext cx="30654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2400">
                <a:solidFill>
                  <a:schemeClr val="tx1"/>
                </a:solidFill>
                <a:effectLst/>
              </a:rPr>
              <a:t>Microscopic view of</a:t>
            </a:r>
            <a:br>
              <a:rPr lang="en-US" altLang="zh-TW" sz="2400">
                <a:solidFill>
                  <a:schemeClr val="tx1"/>
                </a:solidFill>
                <a:effectLst/>
              </a:rPr>
            </a:br>
            <a:r>
              <a:rPr lang="en-US" altLang="zh-TW" sz="2400">
                <a:solidFill>
                  <a:schemeClr val="tx1"/>
                </a:solidFill>
                <a:effectLst/>
              </a:rPr>
              <a:t>taste buds </a:t>
            </a:r>
            <a:r>
              <a:rPr lang="en-US" altLang="zh-TW" sz="2400">
                <a:solidFill>
                  <a:srgbClr val="000000"/>
                </a:solidFill>
                <a:effectLst/>
              </a:rPr>
              <a:t>(x100)</a:t>
            </a:r>
            <a:endParaRPr lang="en-US" altLang="zh-TW" sz="2400" b="0">
              <a:solidFill>
                <a:srgbClr val="000000"/>
              </a:solidFill>
              <a:effectLst/>
              <a:latin typeface="華康儷中黑" pitchFamily="49" charset="-120"/>
            </a:endParaRPr>
          </a:p>
        </p:txBody>
      </p:sp>
      <p:grpSp>
        <p:nvGrpSpPr>
          <p:cNvPr id="181275" name="Group 27"/>
          <p:cNvGrpSpPr>
            <a:grpSpLocks/>
          </p:cNvGrpSpPr>
          <p:nvPr/>
        </p:nvGrpSpPr>
        <p:grpSpPr bwMode="auto">
          <a:xfrm>
            <a:off x="3124200" y="4191000"/>
            <a:ext cx="5181600" cy="2514600"/>
            <a:chOff x="1968" y="2640"/>
            <a:chExt cx="3264" cy="1536"/>
          </a:xfrm>
        </p:grpSpPr>
        <p:sp>
          <p:nvSpPr>
            <p:cNvPr id="181276" name="Rectangle 28"/>
            <p:cNvSpPr>
              <a:spLocks noChangeArrowheads="1"/>
            </p:cNvSpPr>
            <p:nvPr/>
          </p:nvSpPr>
          <p:spPr bwMode="auto">
            <a:xfrm>
              <a:off x="3408" y="2640"/>
              <a:ext cx="1824" cy="67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1277" name="Group 29"/>
            <p:cNvGrpSpPr>
              <a:grpSpLocks/>
            </p:cNvGrpSpPr>
            <p:nvPr/>
          </p:nvGrpSpPr>
          <p:grpSpPr bwMode="auto">
            <a:xfrm>
              <a:off x="1968" y="2688"/>
              <a:ext cx="3168" cy="1488"/>
              <a:chOff x="1584" y="2640"/>
              <a:chExt cx="2592" cy="1488"/>
            </a:xfrm>
          </p:grpSpPr>
          <p:sp>
            <p:nvSpPr>
              <p:cNvPr id="181278" name="Oval 30"/>
              <p:cNvSpPr>
                <a:spLocks noChangeArrowheads="1"/>
              </p:cNvSpPr>
              <p:nvPr/>
            </p:nvSpPr>
            <p:spPr bwMode="auto">
              <a:xfrm>
                <a:off x="3373" y="3142"/>
                <a:ext cx="424" cy="3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81279" name="Picture 31" descr="E:\oxford F 2\To Mr Lau\11\11.136.jpg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2640"/>
                <a:ext cx="2592" cy="1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</a:extLst>
            </p:spPr>
          </p:pic>
        </p:grpSp>
      </p:grpSp>
      <p:grpSp>
        <p:nvGrpSpPr>
          <p:cNvPr id="181282" name="Group 34"/>
          <p:cNvGrpSpPr>
            <a:grpSpLocks/>
          </p:cNvGrpSpPr>
          <p:nvPr/>
        </p:nvGrpSpPr>
        <p:grpSpPr bwMode="auto">
          <a:xfrm>
            <a:off x="3429000" y="2667000"/>
            <a:ext cx="1066800" cy="2081213"/>
            <a:chOff x="2160" y="1680"/>
            <a:chExt cx="672" cy="1311"/>
          </a:xfrm>
        </p:grpSpPr>
        <p:sp>
          <p:nvSpPr>
            <p:cNvPr id="181280" name="Rectangle 32"/>
            <p:cNvSpPr>
              <a:spLocks noChangeArrowheads="1"/>
            </p:cNvSpPr>
            <p:nvPr/>
          </p:nvSpPr>
          <p:spPr bwMode="auto">
            <a:xfrm>
              <a:off x="2160" y="1680"/>
              <a:ext cx="240" cy="144"/>
            </a:xfrm>
            <a:prstGeom prst="rect">
              <a:avLst/>
            </a:prstGeom>
            <a:noFill/>
            <a:ln w="38100">
              <a:solidFill>
                <a:srgbClr val="FF0066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FFFF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81" name="Arc 33"/>
            <p:cNvSpPr>
              <a:spLocks/>
            </p:cNvSpPr>
            <p:nvPr/>
          </p:nvSpPr>
          <p:spPr bwMode="auto">
            <a:xfrm>
              <a:off x="2400" y="1728"/>
              <a:ext cx="432" cy="126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38789"/>
                <a:gd name="T2" fmla="*/ 13080 w 21600"/>
                <a:gd name="T3" fmla="*/ 38789 h 38789"/>
                <a:gd name="T4" fmla="*/ 0 w 21600"/>
                <a:gd name="T5" fmla="*/ 21600 h 38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878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8345"/>
                    <a:pt x="18448" y="34704"/>
                    <a:pt x="13080" y="38789"/>
                  </a:cubicBezTo>
                </a:path>
                <a:path w="21600" h="3878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8345"/>
                    <a:pt x="18448" y="34704"/>
                    <a:pt x="13080" y="3878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rgbClr val="FFFF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285" name="Rectangle 37"/>
          <p:cNvSpPr>
            <a:spLocks noChangeArrowheads="1"/>
          </p:cNvSpPr>
          <p:nvPr/>
        </p:nvSpPr>
        <p:spPr bwMode="auto">
          <a:xfrm>
            <a:off x="6781800" y="6072188"/>
            <a:ext cx="11096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rgbClr val="000000"/>
                </a:solidFill>
                <a:effectLst/>
              </a:rPr>
              <a:t>brain</a:t>
            </a:r>
          </a:p>
        </p:txBody>
      </p:sp>
      <p:grpSp>
        <p:nvGrpSpPr>
          <p:cNvPr id="181294" name="Group 46"/>
          <p:cNvGrpSpPr>
            <a:grpSpLocks/>
          </p:cNvGrpSpPr>
          <p:nvPr/>
        </p:nvGrpSpPr>
        <p:grpSpPr bwMode="auto">
          <a:xfrm>
            <a:off x="1905000" y="5165725"/>
            <a:ext cx="1524000" cy="906463"/>
            <a:chOff x="1056" y="3408"/>
            <a:chExt cx="960" cy="571"/>
          </a:xfrm>
        </p:grpSpPr>
        <p:sp>
          <p:nvSpPr>
            <p:cNvPr id="181283" name="Line 35"/>
            <p:cNvSpPr>
              <a:spLocks noChangeShapeType="1"/>
            </p:cNvSpPr>
            <p:nvPr/>
          </p:nvSpPr>
          <p:spPr bwMode="auto">
            <a:xfrm flipV="1">
              <a:off x="1728" y="3408"/>
              <a:ext cx="288" cy="288"/>
            </a:xfrm>
            <a:prstGeom prst="line">
              <a:avLst/>
            </a:prstGeom>
            <a:noFill/>
            <a:ln w="57150">
              <a:solidFill>
                <a:srgbClr val="3366FF"/>
              </a:solidFill>
              <a:round/>
              <a:headEnd/>
              <a:tailEnd/>
            </a:ln>
            <a:effectLst>
              <a:outerShdw dist="28398" dir="3806097" algn="ctr" rotWithShape="0">
                <a:srgbClr val="FFFF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286" name="Rectangle 38"/>
            <p:cNvSpPr>
              <a:spLocks noChangeArrowheads="1"/>
            </p:cNvSpPr>
            <p:nvPr/>
          </p:nvSpPr>
          <p:spPr bwMode="auto">
            <a:xfrm>
              <a:off x="1056" y="3633"/>
              <a:ext cx="631" cy="346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dirty="0">
                  <a:solidFill>
                    <a:schemeClr val="tx1"/>
                  </a:solidFill>
                  <a:effectLst/>
                </a:rPr>
                <a:t>food</a:t>
              </a:r>
            </a:p>
          </p:txBody>
        </p:sp>
      </p:grpSp>
      <p:grpSp>
        <p:nvGrpSpPr>
          <p:cNvPr id="181295" name="Group 47"/>
          <p:cNvGrpSpPr>
            <a:grpSpLocks/>
          </p:cNvGrpSpPr>
          <p:nvPr/>
        </p:nvGrpSpPr>
        <p:grpSpPr bwMode="auto">
          <a:xfrm>
            <a:off x="4419600" y="4167188"/>
            <a:ext cx="3100388" cy="785812"/>
            <a:chOff x="2784" y="2673"/>
            <a:chExt cx="1953" cy="495"/>
          </a:xfrm>
        </p:grpSpPr>
        <p:sp>
          <p:nvSpPr>
            <p:cNvPr id="181289" name="Line 41"/>
            <p:cNvSpPr>
              <a:spLocks noChangeShapeType="1"/>
            </p:cNvSpPr>
            <p:nvPr/>
          </p:nvSpPr>
          <p:spPr bwMode="auto">
            <a:xfrm flipV="1">
              <a:off x="2784" y="2880"/>
              <a:ext cx="480" cy="288"/>
            </a:xfrm>
            <a:prstGeom prst="line">
              <a:avLst/>
            </a:prstGeom>
            <a:noFill/>
            <a:ln w="57150">
              <a:solidFill>
                <a:srgbClr val="3366FF"/>
              </a:solidFill>
              <a:round/>
              <a:headEnd/>
              <a:tailEnd/>
            </a:ln>
            <a:effectLst>
              <a:outerShdw dist="28398" dir="3806097" algn="ctr" rotWithShape="0">
                <a:srgbClr val="FFFF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290" name="Rectangle 42"/>
            <p:cNvSpPr>
              <a:spLocks noChangeArrowheads="1"/>
            </p:cNvSpPr>
            <p:nvPr/>
          </p:nvSpPr>
          <p:spPr bwMode="auto">
            <a:xfrm>
              <a:off x="3260" y="2673"/>
              <a:ext cx="1477" cy="346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>
                  <a:solidFill>
                    <a:srgbClr val="000000"/>
                  </a:solidFill>
                  <a:effectLst/>
                </a:rPr>
                <a:t>sensory cell</a:t>
              </a:r>
              <a:endParaRPr lang="en-US" altLang="zh-TW" sz="3400" b="0">
                <a:solidFill>
                  <a:srgbClr val="000000"/>
                </a:solidFill>
                <a:effectLst/>
                <a:latin typeface="華康儷中黑" pitchFamily="49" charset="-120"/>
              </a:endParaRPr>
            </a:p>
          </p:txBody>
        </p:sp>
      </p:grpSp>
      <p:sp>
        <p:nvSpPr>
          <p:cNvPr id="2" name="Action Button: Home 1">
            <a:hlinkClick r:id="rId7" action="ppaction://hlinksldjump" highlightClick="1"/>
          </p:cNvPr>
          <p:cNvSpPr/>
          <p:nvPr/>
        </p:nvSpPr>
        <p:spPr>
          <a:xfrm>
            <a:off x="8382000" y="6346825"/>
            <a:ext cx="609600" cy="358775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4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1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1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1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1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1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1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1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8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8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18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18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18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18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4" grpId="0" autoUpdateAnimBg="0"/>
      <p:bldP spid="181256" grpId="0" animBg="1"/>
      <p:bldP spid="181260" grpId="0" animBg="1"/>
      <p:bldP spid="181263" grpId="0" autoUpdateAnimBg="0"/>
      <p:bldP spid="18128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1116" y="88525"/>
            <a:ext cx="7559683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What are the three functions of the tongue?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898" y="88525"/>
            <a:ext cx="515975" cy="6596373"/>
          </a:xfrm>
          <a:prstGeom prst="rect">
            <a:avLst/>
          </a:prstGeom>
          <a:solidFill>
            <a:srgbClr val="3366FF"/>
          </a:solidFill>
          <a:ln w="38100" cap="rnd">
            <a:solidFill>
              <a:srgbClr val="FF0000"/>
            </a:solidFill>
          </a:ln>
          <a:effectLst>
            <a:glow>
              <a:srgbClr val="FF0000">
                <a:alpha val="75000"/>
              </a:srgbClr>
            </a:glow>
            <a:softEdge rad="101600"/>
          </a:effectLst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Sense of Taste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891745" y="872313"/>
            <a:ext cx="1374587" cy="14044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u="sng" dirty="0" smtClean="0">
                <a:solidFill>
                  <a:srgbClr val="008000"/>
                </a:solidFill>
              </a:rPr>
              <a:t>Eat</a:t>
            </a:r>
            <a:endParaRPr lang="en-US" sz="4800" u="sng" dirty="0">
              <a:solidFill>
                <a:srgbClr val="008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303434" y="3180985"/>
            <a:ext cx="1374587" cy="14044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 smtClean="0">
                <a:solidFill>
                  <a:srgbClr val="008000"/>
                </a:solidFill>
              </a:rPr>
              <a:t>Speech</a:t>
            </a:r>
            <a:endParaRPr lang="en-US" sz="2000" b="1" u="sng" dirty="0">
              <a:solidFill>
                <a:srgbClr val="008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246645" y="3180985"/>
            <a:ext cx="1374587" cy="14044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 smtClean="0">
                <a:solidFill>
                  <a:srgbClr val="008000"/>
                </a:solidFill>
              </a:rPr>
              <a:t>Taste</a:t>
            </a:r>
            <a:endParaRPr lang="en-US" sz="2800" u="sng" dirty="0">
              <a:solidFill>
                <a:srgbClr val="008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3891795">
            <a:off x="4805490" y="2654702"/>
            <a:ext cx="893316" cy="42183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3872057" y="3903300"/>
            <a:ext cx="1225827" cy="3530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52508" y="851647"/>
            <a:ext cx="3432494" cy="1938992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The tongue moves and pushes a small bit of food along with saliva into your </a:t>
            </a:r>
            <a:r>
              <a:rPr lang="en-US"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esophagus</a:t>
            </a: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, which is a food pipe that leads from your throat to your stomach.</a:t>
            </a:r>
            <a:endParaRPr lang="en-US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3" name="Action Button: Movie 12">
            <a:hlinkClick r:id="rId2" action="ppaction://hlinkfile" highlightClick="1"/>
          </p:cNvPr>
          <p:cNvSpPr/>
          <p:nvPr/>
        </p:nvSpPr>
        <p:spPr>
          <a:xfrm>
            <a:off x="6932418" y="3264382"/>
            <a:ext cx="1498382" cy="616487"/>
          </a:xfrm>
          <a:prstGeom prst="actionButtonMovi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17112" y="4745906"/>
            <a:ext cx="5648204" cy="1938992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The top of your tongue is covered with a layer of bumps called </a:t>
            </a:r>
            <a:r>
              <a:rPr lang="en-US" sz="2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papillae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 Papillae help grip food and move it around while you chew.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They contain your taste buds, so you can taste everything.</a:t>
            </a:r>
            <a:endParaRPr lang="en-US" sz="2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5" name="Right Arrow 14"/>
          <p:cNvSpPr/>
          <p:nvPr/>
        </p:nvSpPr>
        <p:spPr>
          <a:xfrm rot="17802357">
            <a:off x="3359603" y="2559667"/>
            <a:ext cx="893316" cy="42183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Movie 16">
            <a:hlinkClick r:id="" action="ppaction://noaction" highlightClick="1"/>
          </p:cNvPr>
          <p:cNvSpPr/>
          <p:nvPr/>
        </p:nvSpPr>
        <p:spPr>
          <a:xfrm>
            <a:off x="1146583" y="5257065"/>
            <a:ext cx="1728695" cy="899699"/>
          </a:xfrm>
          <a:prstGeom prst="actionButtonMovi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5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4" grpId="0" animBg="1"/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274" name="Group 2"/>
          <p:cNvGrpSpPr>
            <a:grpSpLocks/>
          </p:cNvGrpSpPr>
          <p:nvPr/>
        </p:nvGrpSpPr>
        <p:grpSpPr bwMode="auto">
          <a:xfrm>
            <a:off x="2667000" y="3657600"/>
            <a:ext cx="5867400" cy="3200400"/>
            <a:chOff x="720" y="2662"/>
            <a:chExt cx="2640" cy="1500"/>
          </a:xfrm>
        </p:grpSpPr>
        <p:sp>
          <p:nvSpPr>
            <p:cNvPr id="182275" name="Oval 3"/>
            <p:cNvSpPr>
              <a:spLocks noChangeArrowheads="1"/>
            </p:cNvSpPr>
            <p:nvPr/>
          </p:nvSpPr>
          <p:spPr bwMode="auto">
            <a:xfrm>
              <a:off x="2640" y="3168"/>
              <a:ext cx="432" cy="3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2276" name="Picture 4" descr="E:\oxford F 2\To Mr Lau\11\11.136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662"/>
              <a:ext cx="2640" cy="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2277" name="Rectangle 5"/>
          <p:cNvSpPr>
            <a:spLocks noChangeArrowheads="1"/>
          </p:cNvSpPr>
          <p:nvPr/>
        </p:nvSpPr>
        <p:spPr bwMode="auto">
          <a:xfrm>
            <a:off x="762000" y="251804"/>
            <a:ext cx="7620000" cy="646331"/>
          </a:xfrm>
          <a:prstGeom prst="rect">
            <a:avLst/>
          </a:prstGeom>
          <a:solidFill>
            <a:srgbClr val="0099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3600" b="1" dirty="0">
                <a:solidFill>
                  <a:schemeClr val="bg1"/>
                </a:solidFill>
                <a:latin typeface="Arial" charset="0"/>
              </a:rPr>
              <a:t>Process to </a:t>
            </a:r>
            <a:r>
              <a:rPr lang="en-US" altLang="zh-TW" sz="3600" b="1" dirty="0">
                <a:latin typeface="Arial" charset="0"/>
              </a:rPr>
              <a:t>taste food</a:t>
            </a:r>
            <a:endParaRPr lang="en-US" altLang="zh-TW" sz="3600" b="1" dirty="0">
              <a:solidFill>
                <a:schemeClr val="bg1"/>
              </a:solidFill>
              <a:latin typeface="華康儷中黑" pitchFamily="49" charset="-120"/>
            </a:endParaRPr>
          </a:p>
        </p:txBody>
      </p:sp>
      <p:sp>
        <p:nvSpPr>
          <p:cNvPr id="182279" name="Rectangle 7"/>
          <p:cNvSpPr>
            <a:spLocks noChangeArrowheads="1"/>
          </p:cNvSpPr>
          <p:nvPr/>
        </p:nvSpPr>
        <p:spPr bwMode="auto">
          <a:xfrm>
            <a:off x="609600" y="1120914"/>
            <a:ext cx="78486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zh-TW" sz="2800" dirty="0" smtClean="0">
                <a:effectLst/>
                <a:latin typeface="Arial" charset="0"/>
              </a:rPr>
              <a:t>Flavoring </a:t>
            </a:r>
            <a:r>
              <a:rPr lang="en-US" altLang="zh-TW" sz="2800" dirty="0">
                <a:effectLst/>
                <a:latin typeface="Arial" charset="0"/>
              </a:rPr>
              <a:t>chemicals in food dissolve in the </a:t>
            </a:r>
            <a:r>
              <a:rPr lang="en-US" altLang="zh-TW" sz="2800" b="1" u="sng" dirty="0" smtClean="0">
                <a:solidFill>
                  <a:srgbClr val="008000"/>
                </a:solidFill>
                <a:effectLst/>
                <a:latin typeface="Arial" charset="0"/>
              </a:rPr>
              <a:t>saliva</a:t>
            </a:r>
          </a:p>
          <a:p>
            <a:pPr marL="285750" indent="-285750">
              <a:buFontTx/>
              <a:buChar char="-"/>
            </a:pPr>
            <a:r>
              <a:rPr lang="en-US" altLang="zh-TW" sz="2800" dirty="0" smtClean="0">
                <a:latin typeface="Arial" charset="0"/>
              </a:rPr>
              <a:t>Stimulates the taste buds to send messages to the </a:t>
            </a:r>
            <a:r>
              <a:rPr lang="en-US" altLang="zh-TW" sz="2800" b="1" u="sng" dirty="0" smtClean="0">
                <a:solidFill>
                  <a:srgbClr val="008000"/>
                </a:solidFill>
                <a:latin typeface="Arial" charset="0"/>
              </a:rPr>
              <a:t>brain</a:t>
            </a:r>
            <a:r>
              <a:rPr lang="en-US" altLang="zh-TW" sz="2800" dirty="0" smtClean="0">
                <a:latin typeface="Arial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altLang="zh-TW" sz="2800" dirty="0" smtClean="0">
                <a:effectLst/>
                <a:latin typeface="Arial" charset="0"/>
              </a:rPr>
              <a:t>Messages are sent to the brain to give us the </a:t>
            </a:r>
            <a:r>
              <a:rPr lang="en-US" altLang="zh-TW" sz="2800" b="1" u="sng" dirty="0" smtClean="0">
                <a:solidFill>
                  <a:srgbClr val="008000"/>
                </a:solidFill>
                <a:effectLst/>
                <a:latin typeface="Arial" charset="0"/>
              </a:rPr>
              <a:t>taste</a:t>
            </a:r>
            <a:r>
              <a:rPr lang="en-US" altLang="zh-TW" sz="2800" dirty="0" smtClean="0">
                <a:effectLst/>
                <a:latin typeface="Arial" charset="0"/>
              </a:rPr>
              <a:t> of the food</a:t>
            </a:r>
            <a:endParaRPr lang="en-US" altLang="zh-TW" sz="2000" dirty="0">
              <a:effectLst/>
              <a:latin typeface="Arial" charset="0"/>
            </a:endParaRPr>
          </a:p>
        </p:txBody>
      </p:sp>
      <p:sp>
        <p:nvSpPr>
          <p:cNvPr id="182288" name="Line 16"/>
          <p:cNvSpPr>
            <a:spLocks noChangeShapeType="1"/>
          </p:cNvSpPr>
          <p:nvPr/>
        </p:nvSpPr>
        <p:spPr bwMode="auto">
          <a:xfrm flipV="1">
            <a:off x="2438400" y="5181600"/>
            <a:ext cx="4572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28398" dir="3806097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89" name="Rectangle 17"/>
          <p:cNvSpPr>
            <a:spLocks noChangeArrowheads="1"/>
          </p:cNvSpPr>
          <p:nvPr/>
        </p:nvSpPr>
        <p:spPr bwMode="auto">
          <a:xfrm>
            <a:off x="914400" y="5707063"/>
            <a:ext cx="1911350" cy="10064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>
                <a:solidFill>
                  <a:schemeClr val="accent2"/>
                </a:solidFill>
                <a:effectLst/>
              </a:rPr>
              <a:t>chemicals</a:t>
            </a:r>
            <a:r>
              <a:rPr lang="en-US" altLang="zh-TW">
                <a:solidFill>
                  <a:schemeClr val="tx1"/>
                </a:solidFill>
                <a:effectLst/>
              </a:rPr>
              <a:t/>
            </a:r>
            <a:br>
              <a:rPr lang="en-US" altLang="zh-TW">
                <a:solidFill>
                  <a:schemeClr val="tx1"/>
                </a:solidFill>
                <a:effectLst/>
              </a:rPr>
            </a:br>
            <a:r>
              <a:rPr lang="en-US" altLang="zh-TW">
                <a:solidFill>
                  <a:schemeClr val="tx1"/>
                </a:solidFill>
                <a:effectLst/>
              </a:rPr>
              <a:t>in food</a:t>
            </a:r>
            <a:endParaRPr lang="en-US" altLang="zh-TW" sz="3400" b="0">
              <a:solidFill>
                <a:schemeClr val="accent2"/>
              </a:solidFill>
              <a:effectLst/>
              <a:latin typeface="華康儷中黑" pitchFamily="49" charset="-120"/>
            </a:endParaRPr>
          </a:p>
        </p:txBody>
      </p:sp>
      <p:sp>
        <p:nvSpPr>
          <p:cNvPr id="182290" name="Line 18"/>
          <p:cNvSpPr>
            <a:spLocks noChangeShapeType="1"/>
          </p:cNvSpPr>
          <p:nvPr/>
        </p:nvSpPr>
        <p:spPr bwMode="auto">
          <a:xfrm flipV="1">
            <a:off x="4191000" y="4267200"/>
            <a:ext cx="7620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28398" dir="3806097" algn="ctr" rotWithShape="0">
              <a:srgbClr val="FFFF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291" name="Rectangle 19"/>
          <p:cNvSpPr>
            <a:spLocks noChangeArrowheads="1"/>
          </p:cNvSpPr>
          <p:nvPr/>
        </p:nvSpPr>
        <p:spPr bwMode="auto">
          <a:xfrm>
            <a:off x="4946650" y="3938588"/>
            <a:ext cx="2344738" cy="5492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rgbClr val="000000"/>
                </a:solidFill>
                <a:effectLst/>
              </a:rPr>
              <a:t>sensory cell</a:t>
            </a:r>
          </a:p>
        </p:txBody>
      </p:sp>
    </p:spTree>
    <p:extLst>
      <p:ext uri="{BB962C8B-B14F-4D97-AF65-F5344CB8AC3E}">
        <p14:creationId xmlns:p14="http://schemas.microsoft.com/office/powerpoint/2010/main" val="351755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82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l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1295400" y="1905000"/>
            <a:ext cx="184150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zh-TW" sz="3400" b="0" i="1">
              <a:solidFill>
                <a:srgbClr val="000000"/>
              </a:solidFill>
              <a:effectLst/>
              <a:latin typeface="華康儷中黑" pitchFamily="49" charset="-120"/>
            </a:endParaRPr>
          </a:p>
          <a:p>
            <a:endParaRPr lang="en-US" altLang="zh-TW" sz="3400" b="0" i="1">
              <a:solidFill>
                <a:srgbClr val="000000"/>
              </a:solidFill>
              <a:effectLst/>
              <a:latin typeface="華康儷中黑" pitchFamily="49" charset="-120"/>
            </a:endParaRPr>
          </a:p>
          <a:p>
            <a:endParaRPr lang="en-US" altLang="zh-TW" sz="3400" b="0" i="1">
              <a:solidFill>
                <a:srgbClr val="000000"/>
              </a:solidFill>
              <a:effectLst/>
              <a:latin typeface="華康儷中黑" pitchFamily="49" charset="-120"/>
            </a:endParaRPr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661988" y="168275"/>
            <a:ext cx="6724918" cy="138499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altLang="zh-TW" sz="2800" dirty="0" smtClean="0">
                <a:effectLst/>
                <a:latin typeface="Arial" charset="0"/>
              </a:rPr>
              <a:t>Humans </a:t>
            </a:r>
            <a:r>
              <a:rPr lang="en-US" altLang="zh-TW" sz="2800" dirty="0">
                <a:effectLst/>
                <a:latin typeface="Arial" charset="0"/>
              </a:rPr>
              <a:t>have four kinds of taste buds. </a:t>
            </a:r>
            <a:endParaRPr lang="en-US" altLang="zh-TW" sz="2800" dirty="0">
              <a:latin typeface="Arial" charset="0"/>
            </a:endParaRPr>
          </a:p>
          <a:p>
            <a:pPr marL="457200" indent="-457200">
              <a:buFontTx/>
              <a:buChar char="-"/>
            </a:pPr>
            <a:r>
              <a:rPr lang="en-US" altLang="zh-TW" sz="2800" dirty="0" smtClean="0">
                <a:effectLst/>
                <a:latin typeface="Arial" charset="0"/>
              </a:rPr>
              <a:t>They </a:t>
            </a:r>
            <a:r>
              <a:rPr lang="en-US" altLang="zh-TW" sz="2800" dirty="0">
                <a:effectLst/>
                <a:latin typeface="Arial" charset="0"/>
              </a:rPr>
              <a:t>can detect four kinds of tastes: </a:t>
            </a:r>
            <a:br>
              <a:rPr lang="en-US" altLang="zh-TW" sz="2800" dirty="0">
                <a:effectLst/>
                <a:latin typeface="Arial" charset="0"/>
              </a:rPr>
            </a:br>
            <a:r>
              <a:rPr lang="en-US" altLang="zh-TW" sz="2800" dirty="0">
                <a:effectLst/>
                <a:latin typeface="Arial" charset="0"/>
              </a:rPr>
              <a:t>  </a:t>
            </a:r>
            <a:r>
              <a:rPr lang="en-US" altLang="zh-TW" sz="2800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sweet</a:t>
            </a:r>
            <a:r>
              <a:rPr lang="en-US" altLang="zh-TW" sz="2800" u="sng" dirty="0">
                <a:solidFill>
                  <a:srgbClr val="008000"/>
                </a:solidFill>
                <a:effectLst/>
                <a:latin typeface="Arial" charset="0"/>
              </a:rPr>
              <a:t>, </a:t>
            </a:r>
            <a:r>
              <a:rPr lang="en-US" altLang="zh-TW" sz="2800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sour</a:t>
            </a:r>
            <a:r>
              <a:rPr lang="en-US" altLang="zh-TW" sz="2800" u="sng" dirty="0">
                <a:solidFill>
                  <a:srgbClr val="008000"/>
                </a:solidFill>
                <a:effectLst/>
                <a:latin typeface="Arial" charset="0"/>
              </a:rPr>
              <a:t>, </a:t>
            </a:r>
            <a:r>
              <a:rPr lang="en-US" altLang="zh-TW" sz="2800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salty </a:t>
            </a:r>
            <a:r>
              <a:rPr lang="en-US" altLang="zh-TW" sz="2800" u="sng" dirty="0">
                <a:solidFill>
                  <a:srgbClr val="008000"/>
                </a:solidFill>
                <a:effectLst/>
                <a:latin typeface="Arial" charset="0"/>
              </a:rPr>
              <a:t>and </a:t>
            </a:r>
            <a:r>
              <a:rPr lang="en-US" altLang="zh-TW" sz="2800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bitter</a:t>
            </a:r>
            <a:r>
              <a:rPr lang="en-US" altLang="zh-TW" sz="2800" u="sng" dirty="0">
                <a:solidFill>
                  <a:srgbClr val="008000"/>
                </a:solidFill>
                <a:effectLst/>
                <a:latin typeface="Arial" charset="0"/>
              </a:rPr>
              <a:t>.</a:t>
            </a:r>
          </a:p>
        </p:txBody>
      </p:sp>
      <p:sp>
        <p:nvSpPr>
          <p:cNvPr id="179206" name="Rectangle 6"/>
          <p:cNvSpPr>
            <a:spLocks noChangeArrowheads="1"/>
          </p:cNvSpPr>
          <p:nvPr/>
        </p:nvSpPr>
        <p:spPr bwMode="auto">
          <a:xfrm>
            <a:off x="502920" y="1676400"/>
            <a:ext cx="5446811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5750" indent="-285750"/>
            <a:r>
              <a:rPr lang="en-US" altLang="zh-TW" sz="3400" dirty="0">
                <a:solidFill>
                  <a:srgbClr val="000000"/>
                </a:solidFill>
                <a:effectLst/>
                <a:latin typeface="Arial" charset="0"/>
              </a:rPr>
              <a:t>- </a:t>
            </a:r>
            <a:r>
              <a:rPr lang="en-US" altLang="zh-TW" sz="2400" dirty="0">
                <a:solidFill>
                  <a:srgbClr val="000000"/>
                </a:solidFill>
                <a:effectLst/>
                <a:latin typeface="Arial" charset="0"/>
              </a:rPr>
              <a:t>Each kind of taste buds is not evenly </a:t>
            </a:r>
            <a:br>
              <a:rPr lang="en-US" altLang="zh-TW" sz="2400" dirty="0">
                <a:solidFill>
                  <a:srgbClr val="000000"/>
                </a:solidFill>
                <a:effectLst/>
                <a:latin typeface="Arial" charset="0"/>
              </a:rPr>
            </a:br>
            <a:r>
              <a:rPr lang="en-US" altLang="zh-TW" sz="2400" dirty="0">
                <a:solidFill>
                  <a:srgbClr val="000000"/>
                </a:solidFill>
                <a:effectLst/>
                <a:latin typeface="Arial" charset="0"/>
              </a:rPr>
              <a:t>distributed on the tongue. </a:t>
            </a:r>
            <a:br>
              <a:rPr lang="en-US" altLang="zh-TW" sz="2400" dirty="0">
                <a:solidFill>
                  <a:srgbClr val="000000"/>
                </a:solidFill>
                <a:effectLst/>
                <a:latin typeface="Arial" charset="0"/>
              </a:rPr>
            </a:br>
            <a:r>
              <a:rPr lang="en-US" altLang="zh-TW" sz="2400" dirty="0">
                <a:solidFill>
                  <a:srgbClr val="000000"/>
                </a:solidFill>
                <a:effectLst/>
                <a:latin typeface="Arial" charset="0"/>
              </a:rPr>
              <a:t>Thus, certain parts of the tongue are </a:t>
            </a:r>
            <a:br>
              <a:rPr lang="en-US" altLang="zh-TW" sz="2400" dirty="0">
                <a:solidFill>
                  <a:srgbClr val="000000"/>
                </a:solidFill>
                <a:effectLst/>
                <a:latin typeface="Arial" charset="0"/>
              </a:rPr>
            </a:br>
            <a:r>
              <a:rPr lang="en-US" altLang="zh-TW" sz="2400" dirty="0">
                <a:solidFill>
                  <a:srgbClr val="000000"/>
                </a:solidFill>
                <a:effectLst/>
                <a:latin typeface="Arial" charset="0"/>
              </a:rPr>
              <a:t>more sensitive to a particular taste </a:t>
            </a:r>
            <a:br>
              <a:rPr lang="en-US" altLang="zh-TW" sz="2400" dirty="0">
                <a:solidFill>
                  <a:srgbClr val="000000"/>
                </a:solidFill>
                <a:effectLst/>
                <a:latin typeface="Arial" charset="0"/>
              </a:rPr>
            </a:br>
            <a:r>
              <a:rPr lang="en-US" altLang="zh-TW" sz="2400" dirty="0">
                <a:solidFill>
                  <a:srgbClr val="000000"/>
                </a:solidFill>
                <a:effectLst/>
                <a:latin typeface="Arial" charset="0"/>
              </a:rPr>
              <a:t>than the others.</a:t>
            </a:r>
          </a:p>
        </p:txBody>
      </p:sp>
      <p:grpSp>
        <p:nvGrpSpPr>
          <p:cNvPr id="179236" name="Group 36"/>
          <p:cNvGrpSpPr>
            <a:grpSpLocks/>
          </p:cNvGrpSpPr>
          <p:nvPr/>
        </p:nvGrpSpPr>
        <p:grpSpPr bwMode="auto">
          <a:xfrm>
            <a:off x="4419600" y="3281523"/>
            <a:ext cx="2679700" cy="3457575"/>
            <a:chOff x="1864" y="1950"/>
            <a:chExt cx="1688" cy="2178"/>
          </a:xfrm>
        </p:grpSpPr>
        <p:sp>
          <p:nvSpPr>
            <p:cNvPr id="179209" name="Oval 9"/>
            <p:cNvSpPr>
              <a:spLocks noChangeArrowheads="1"/>
            </p:cNvSpPr>
            <p:nvPr/>
          </p:nvSpPr>
          <p:spPr bwMode="auto">
            <a:xfrm>
              <a:off x="1996" y="2030"/>
              <a:ext cx="1486" cy="12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23" name="Oval 23"/>
            <p:cNvSpPr>
              <a:spLocks noChangeArrowheads="1"/>
            </p:cNvSpPr>
            <p:nvPr/>
          </p:nvSpPr>
          <p:spPr bwMode="auto">
            <a:xfrm>
              <a:off x="2352" y="2640"/>
              <a:ext cx="768" cy="432"/>
            </a:xfrm>
            <a:prstGeom prst="ellips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25" name="Oval 25"/>
            <p:cNvSpPr>
              <a:spLocks noChangeArrowheads="1"/>
            </p:cNvSpPr>
            <p:nvPr/>
          </p:nvSpPr>
          <p:spPr bwMode="auto">
            <a:xfrm>
              <a:off x="2496" y="3456"/>
              <a:ext cx="768" cy="672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9226" name="Picture 26" descr="C:\Documents and Settings\home1\桌面\1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4" y="1950"/>
              <a:ext cx="1688" cy="2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9246" name="Group 46"/>
          <p:cNvGrpSpPr>
            <a:grpSpLocks/>
          </p:cNvGrpSpPr>
          <p:nvPr/>
        </p:nvGrpSpPr>
        <p:grpSpPr bwMode="auto">
          <a:xfrm>
            <a:off x="6291033" y="6108297"/>
            <a:ext cx="2724150" cy="549275"/>
            <a:chOff x="3072" y="3529"/>
            <a:chExt cx="1716" cy="346"/>
          </a:xfrm>
        </p:grpSpPr>
        <p:sp>
          <p:nvSpPr>
            <p:cNvPr id="179211" name="Line 11"/>
            <p:cNvSpPr>
              <a:spLocks noChangeShapeType="1"/>
            </p:cNvSpPr>
            <p:nvPr/>
          </p:nvSpPr>
          <p:spPr bwMode="auto">
            <a:xfrm flipV="1">
              <a:off x="3072" y="3844"/>
              <a:ext cx="960" cy="0"/>
            </a:xfrm>
            <a:prstGeom prst="line">
              <a:avLst/>
            </a:prstGeom>
            <a:noFill/>
            <a:ln w="57150">
              <a:solidFill>
                <a:srgbClr val="3366FF"/>
              </a:solidFill>
              <a:round/>
              <a:headEnd/>
              <a:tailEnd/>
            </a:ln>
            <a:effectLst>
              <a:outerShdw dist="28398" dir="3806097" algn="ctr" rotWithShape="0">
                <a:srgbClr val="FFFF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28" name="Rectangle 28"/>
            <p:cNvSpPr>
              <a:spLocks noChangeArrowheads="1"/>
            </p:cNvSpPr>
            <p:nvPr/>
          </p:nvSpPr>
          <p:spPr bwMode="auto">
            <a:xfrm>
              <a:off x="3972" y="3529"/>
              <a:ext cx="816" cy="346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TW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sweet</a:t>
              </a:r>
              <a:endParaRPr lang="en-US" altLang="zh-TW" sz="3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179245" name="Group 45"/>
          <p:cNvGrpSpPr>
            <a:grpSpLocks/>
          </p:cNvGrpSpPr>
          <p:nvPr/>
        </p:nvGrpSpPr>
        <p:grpSpPr bwMode="auto">
          <a:xfrm>
            <a:off x="5757633" y="4401591"/>
            <a:ext cx="3352800" cy="549275"/>
            <a:chOff x="2784" y="2592"/>
            <a:chExt cx="2112" cy="346"/>
          </a:xfrm>
        </p:grpSpPr>
        <p:sp>
          <p:nvSpPr>
            <p:cNvPr id="179212" name="Line 12"/>
            <p:cNvSpPr>
              <a:spLocks noChangeShapeType="1"/>
            </p:cNvSpPr>
            <p:nvPr/>
          </p:nvSpPr>
          <p:spPr bwMode="auto">
            <a:xfrm flipV="1">
              <a:off x="2784" y="2784"/>
              <a:ext cx="1248" cy="0"/>
            </a:xfrm>
            <a:prstGeom prst="line">
              <a:avLst/>
            </a:prstGeom>
            <a:noFill/>
            <a:ln w="57150">
              <a:solidFill>
                <a:srgbClr val="3366FF"/>
              </a:solidFill>
              <a:round/>
              <a:headEnd/>
              <a:tailEnd/>
            </a:ln>
            <a:effectLst>
              <a:outerShdw dist="28398" dir="3806097" algn="ctr" rotWithShape="0">
                <a:srgbClr val="FFFF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29" name="Rectangle 29"/>
            <p:cNvSpPr>
              <a:spLocks noChangeArrowheads="1"/>
            </p:cNvSpPr>
            <p:nvPr/>
          </p:nvSpPr>
          <p:spPr bwMode="auto">
            <a:xfrm>
              <a:off x="4032" y="2592"/>
              <a:ext cx="864" cy="346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TW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bitter</a:t>
              </a:r>
            </a:p>
          </p:txBody>
        </p:sp>
      </p:grpSp>
      <p:grpSp>
        <p:nvGrpSpPr>
          <p:cNvPr id="179240" name="Group 40"/>
          <p:cNvGrpSpPr>
            <a:grpSpLocks/>
          </p:cNvGrpSpPr>
          <p:nvPr/>
        </p:nvGrpSpPr>
        <p:grpSpPr bwMode="auto">
          <a:xfrm>
            <a:off x="5270500" y="4905777"/>
            <a:ext cx="1524000" cy="914400"/>
            <a:chOff x="2352" y="2928"/>
            <a:chExt cx="960" cy="576"/>
          </a:xfrm>
        </p:grpSpPr>
        <p:sp>
          <p:nvSpPr>
            <p:cNvPr id="179218" name="Oval 18"/>
            <p:cNvSpPr>
              <a:spLocks noChangeArrowheads="1"/>
            </p:cNvSpPr>
            <p:nvPr/>
          </p:nvSpPr>
          <p:spPr bwMode="auto">
            <a:xfrm rot="-390417">
              <a:off x="3072" y="2928"/>
              <a:ext cx="240" cy="52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19" name="Oval 19"/>
            <p:cNvSpPr>
              <a:spLocks noChangeArrowheads="1"/>
            </p:cNvSpPr>
            <p:nvPr/>
          </p:nvSpPr>
          <p:spPr bwMode="auto">
            <a:xfrm rot="-522788">
              <a:off x="2352" y="2976"/>
              <a:ext cx="240" cy="52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9239" name="Group 39"/>
          <p:cNvGrpSpPr>
            <a:grpSpLocks/>
          </p:cNvGrpSpPr>
          <p:nvPr/>
        </p:nvGrpSpPr>
        <p:grpSpPr bwMode="auto">
          <a:xfrm>
            <a:off x="5422900" y="5725794"/>
            <a:ext cx="1371600" cy="920750"/>
            <a:chOff x="2448" y="3405"/>
            <a:chExt cx="864" cy="580"/>
          </a:xfrm>
        </p:grpSpPr>
        <p:sp>
          <p:nvSpPr>
            <p:cNvPr id="179217" name="Oval 17"/>
            <p:cNvSpPr>
              <a:spLocks noChangeArrowheads="1"/>
            </p:cNvSpPr>
            <p:nvPr/>
          </p:nvSpPr>
          <p:spPr bwMode="auto">
            <a:xfrm rot="-924375">
              <a:off x="2448" y="3457"/>
              <a:ext cx="240" cy="528"/>
            </a:xfrm>
            <a:prstGeom prst="ellipse">
              <a:avLst/>
            </a:prstGeom>
            <a:solidFill>
              <a:srgbClr val="99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20" name="Oval 20"/>
            <p:cNvSpPr>
              <a:spLocks noChangeArrowheads="1"/>
            </p:cNvSpPr>
            <p:nvPr/>
          </p:nvSpPr>
          <p:spPr bwMode="auto">
            <a:xfrm rot="275224">
              <a:off x="3024" y="3405"/>
              <a:ext cx="288" cy="481"/>
            </a:xfrm>
            <a:prstGeom prst="ellipse">
              <a:avLst/>
            </a:prstGeom>
            <a:solidFill>
              <a:srgbClr val="99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9243" name="Group 43"/>
          <p:cNvGrpSpPr>
            <a:grpSpLocks/>
          </p:cNvGrpSpPr>
          <p:nvPr/>
        </p:nvGrpSpPr>
        <p:grpSpPr bwMode="auto">
          <a:xfrm>
            <a:off x="2908300" y="4935943"/>
            <a:ext cx="2514600" cy="549275"/>
            <a:chOff x="912" y="2928"/>
            <a:chExt cx="1584" cy="346"/>
          </a:xfrm>
        </p:grpSpPr>
        <p:sp>
          <p:nvSpPr>
            <p:cNvPr id="179214" name="Line 14"/>
            <p:cNvSpPr>
              <a:spLocks noChangeShapeType="1"/>
            </p:cNvSpPr>
            <p:nvPr/>
          </p:nvSpPr>
          <p:spPr bwMode="auto">
            <a:xfrm flipV="1">
              <a:off x="1488" y="3168"/>
              <a:ext cx="1008" cy="0"/>
            </a:xfrm>
            <a:prstGeom prst="line">
              <a:avLst/>
            </a:prstGeom>
            <a:noFill/>
            <a:ln w="57150">
              <a:solidFill>
                <a:srgbClr val="3366FF"/>
              </a:solidFill>
              <a:round/>
              <a:headEnd/>
              <a:tailEnd/>
            </a:ln>
            <a:effectLst>
              <a:outerShdw dist="28398" dir="3806097" algn="ctr" rotWithShape="0">
                <a:srgbClr val="FFFF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30" name="Rectangle 30"/>
            <p:cNvSpPr>
              <a:spLocks noChangeArrowheads="1"/>
            </p:cNvSpPr>
            <p:nvPr/>
          </p:nvSpPr>
          <p:spPr bwMode="auto">
            <a:xfrm>
              <a:off x="912" y="2928"/>
              <a:ext cx="624" cy="346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TW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sour</a:t>
              </a:r>
              <a:endParaRPr lang="en-US" altLang="zh-TW" sz="3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179244" name="Group 44"/>
          <p:cNvGrpSpPr>
            <a:grpSpLocks/>
          </p:cNvGrpSpPr>
          <p:nvPr/>
        </p:nvGrpSpPr>
        <p:grpSpPr bwMode="auto">
          <a:xfrm>
            <a:off x="2794000" y="5820177"/>
            <a:ext cx="2819400" cy="549275"/>
            <a:chOff x="816" y="3456"/>
            <a:chExt cx="1776" cy="346"/>
          </a:xfrm>
        </p:grpSpPr>
        <p:sp>
          <p:nvSpPr>
            <p:cNvPr id="179213" name="Line 13"/>
            <p:cNvSpPr>
              <a:spLocks noChangeShapeType="1"/>
            </p:cNvSpPr>
            <p:nvPr/>
          </p:nvSpPr>
          <p:spPr bwMode="auto">
            <a:xfrm flipV="1">
              <a:off x="1392" y="3696"/>
              <a:ext cx="1200" cy="0"/>
            </a:xfrm>
            <a:prstGeom prst="line">
              <a:avLst/>
            </a:prstGeom>
            <a:noFill/>
            <a:ln w="57150">
              <a:solidFill>
                <a:srgbClr val="3366FF"/>
              </a:solidFill>
              <a:round/>
              <a:headEnd/>
              <a:tailEnd/>
            </a:ln>
            <a:effectLst>
              <a:outerShdw dist="28398" dir="3806097" algn="ctr" rotWithShape="0">
                <a:srgbClr val="FFFF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31" name="Rectangle 31"/>
            <p:cNvSpPr>
              <a:spLocks noChangeArrowheads="1"/>
            </p:cNvSpPr>
            <p:nvPr/>
          </p:nvSpPr>
          <p:spPr bwMode="auto">
            <a:xfrm>
              <a:off x="816" y="3456"/>
              <a:ext cx="720" cy="346"/>
            </a:xfrm>
            <a:prstGeom prst="rect">
              <a:avLst/>
            </a:prstGeom>
            <a:solidFill>
              <a:srgbClr val="0099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TW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salty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151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ight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79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9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9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9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9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9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9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9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9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9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9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9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5" grpId="0" animBg="1" autoUpdateAnimBg="0"/>
      <p:bldP spid="17920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02" y="1771203"/>
            <a:ext cx="4304776" cy="33425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2366" y="88525"/>
            <a:ext cx="7647646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Areas of Taste on the Tongue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5983" y="88525"/>
            <a:ext cx="549894" cy="6583334"/>
          </a:xfrm>
          <a:prstGeom prst="rect">
            <a:avLst/>
          </a:prstGeom>
          <a:solidFill>
            <a:srgbClr val="0000FF"/>
          </a:solidFill>
          <a:ln w="38100" cap="rnd">
            <a:solidFill>
              <a:srgbClr val="FF0000"/>
            </a:solidFill>
          </a:ln>
          <a:effectLst>
            <a:glow>
              <a:srgbClr val="FF0000">
                <a:alpha val="75000"/>
              </a:srgbClr>
            </a:glow>
            <a:softEdge rad="101600"/>
          </a:effectLst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Sense of Taste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692" t="30438" r="15649" b="7419"/>
          <a:stretch/>
        </p:blipFill>
        <p:spPr>
          <a:xfrm>
            <a:off x="7562768" y="1180448"/>
            <a:ext cx="1142507" cy="1060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768" y="2748419"/>
            <a:ext cx="1134356" cy="8545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3077" y="3932224"/>
            <a:ext cx="1759562" cy="1181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8043" y="5440523"/>
            <a:ext cx="1527232" cy="1143950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3" idx="1"/>
          </p:cNvCxnSpPr>
          <p:nvPr/>
        </p:nvCxnSpPr>
        <p:spPr>
          <a:xfrm flipH="1">
            <a:off x="2713844" y="1710864"/>
            <a:ext cx="4848924" cy="6548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401298" y="3113715"/>
            <a:ext cx="3287925" cy="3131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548872" y="4157418"/>
            <a:ext cx="4013896" cy="139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279522" y="3932224"/>
            <a:ext cx="2913555" cy="19473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67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rain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294" y="3452503"/>
            <a:ext cx="2883647" cy="2883647"/>
          </a:xfrm>
          <a:prstGeom prst="rect">
            <a:avLst/>
          </a:prstGeom>
        </p:spPr>
      </p:pic>
      <p:pic>
        <p:nvPicPr>
          <p:cNvPr id="8" name="Picture 7" descr="nose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25" y="3452503"/>
            <a:ext cx="2367609" cy="29917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851647"/>
            <a:ext cx="515975" cy="6006352"/>
          </a:xfrm>
          <a:prstGeom prst="rect">
            <a:avLst/>
          </a:prstGeom>
          <a:solidFill>
            <a:srgbClr val="0000FF"/>
          </a:solidFill>
          <a:ln w="38100" cap="rnd">
            <a:solidFill>
              <a:srgbClr val="FF0000"/>
            </a:solidFill>
          </a:ln>
          <a:effectLst>
            <a:glow>
              <a:srgbClr val="FF0000">
                <a:alpha val="75000"/>
              </a:srgbClr>
            </a:glow>
            <a:softEdge rad="101600"/>
          </a:effectLst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Sense of 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Smell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431" y="88525"/>
            <a:ext cx="8765140" cy="584776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What parts of the body give us our sense of Smell?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29294" y="11803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400098" y="847449"/>
            <a:ext cx="1374587" cy="14044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008000"/>
                </a:solidFill>
              </a:rPr>
              <a:t>Nose</a:t>
            </a:r>
            <a:endParaRPr lang="en-US" sz="2800" b="1" u="sng" dirty="0">
              <a:solidFill>
                <a:srgbClr val="008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216587" y="847449"/>
            <a:ext cx="1374587" cy="14044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008000"/>
                </a:solidFill>
              </a:rPr>
              <a:t>Brain</a:t>
            </a:r>
            <a:endParaRPr lang="en-US" sz="2800" b="1" u="sng" dirty="0">
              <a:solidFill>
                <a:srgbClr val="008000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3297634" y="1373171"/>
            <a:ext cx="3617395" cy="35302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9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441</Words>
  <Application>Microsoft Office PowerPoint</Application>
  <PresentationFormat>On-screen Show (4:3)</PresentationFormat>
  <Paragraphs>86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標楷體</vt:lpstr>
      <vt:lpstr>新細明體</vt:lpstr>
      <vt:lpstr>Arial</vt:lpstr>
      <vt:lpstr>Calibri</vt:lpstr>
      <vt:lpstr>Comic Sans MS</vt:lpstr>
      <vt:lpstr>Times New Roman</vt:lpstr>
      <vt:lpstr>華康儷中黑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Methacton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Elma Numerato</dc:creator>
  <cp:lastModifiedBy>Kubajak, Jenny</cp:lastModifiedBy>
  <cp:revision>43</cp:revision>
  <dcterms:created xsi:type="dcterms:W3CDTF">2012-01-16T20:50:23Z</dcterms:created>
  <dcterms:modified xsi:type="dcterms:W3CDTF">2017-01-26T19:58:29Z</dcterms:modified>
</cp:coreProperties>
</file>