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58" r:id="rId15"/>
    <p:sldId id="259" r:id="rId16"/>
    <p:sldId id="260" r:id="rId17"/>
    <p:sldId id="263" r:id="rId18"/>
    <p:sldId id="265" r:id="rId19"/>
    <p:sldId id="266" r:id="rId20"/>
    <p:sldId id="264" r:id="rId21"/>
    <p:sldId id="261" r:id="rId22"/>
    <p:sldId id="262" r:id="rId23"/>
    <p:sldId id="267" r:id="rId24"/>
    <p:sldId id="268" r:id="rId25"/>
    <p:sldId id="269" r:id="rId26"/>
    <p:sldId id="270" r:id="rId27"/>
    <p:sldId id="272" r:id="rId28"/>
    <p:sldId id="274" r:id="rId29"/>
    <p:sldId id="275" r:id="rId30"/>
    <p:sldId id="276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FA74-2777-4E00-8385-9AC262B24CD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04B3D-8CE2-4C56-9214-F3E1EAF62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24E2-CA4F-46FA-BBEC-D50A5EBA46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5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0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5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C50F-7212-4C83-B236-FAF6B6BB4F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3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C50F-7212-4C83-B236-FAF6B6BB4F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4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C50F-7212-4C83-B236-FAF6B6BB4FC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6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C50F-7212-4C83-B236-FAF6B6BB4F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0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C50F-7212-4C83-B236-FAF6B6BB4F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3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24E2-CA4F-46FA-BBEC-D50A5EBA46D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6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24E2-CA4F-46FA-BBEC-D50A5EBA46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4B3D-8CE2-4C56-9214-F3E1EAF62C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8F0E-9A7B-45FC-AAA1-8B6F8AEA63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B24E-F16C-4EDF-97B1-58B386C66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DE60-98BF-424E-A29A-0685BB084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41C1-3AE7-46E2-8EA4-4EE2B4D2A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3F1D-5D5A-4926-976D-79CBFDB54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344F-87E9-45EC-926D-0409029B5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8F0E-9A7B-45FC-AAA1-8B6F8AEA63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B24E-F16C-4EDF-97B1-58B386C66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34A7-2F75-4254-BC52-B4F379C4E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FE3C-A0B2-49A8-B2B9-D2E98A164A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C9AD-F088-45FD-9178-0632C730C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8D11-90D4-44C2-8812-B4429BB61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4418-6873-4E8E-BE34-B53DFA684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AD42-CE3F-4249-B5CF-7F4EF138AF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320-71DB-40FD-B463-CB7EBB3382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748C-D8D2-476D-BF77-49B7C9E8A9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DC6C-14D9-40B4-B578-14BF4CD0F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D475-5C25-4764-8C7F-CA1014C05B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BE6F-F8CB-4088-9570-62E0D46DF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2A14-61F7-4904-89D7-0DA938F566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163D-7D15-456F-8EF1-6B9A3A59D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2DC1-A72D-4A16-8B23-FF3AAC827B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34A7-2F75-4254-BC52-B4F379C4E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FE3C-A0B2-49A8-B2B9-D2E98A164A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640A-A8C7-493F-9F0B-89B69BE15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BE24-9287-4BEF-9A8A-1DC94C2FD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DE60-98BF-424E-A29A-0685BB084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41C1-3AE7-46E2-8EA4-4EE2B4D2A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3F1D-5D5A-4926-976D-79CBFDB54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344F-87E9-45EC-926D-0409029B5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8F0E-9A7B-45FC-AAA1-8B6F8AEA63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B24E-F16C-4EDF-97B1-58B386C66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34A7-2F75-4254-BC52-B4F379C4E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FE3C-A0B2-49A8-B2B9-D2E98A164A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C9AD-F088-45FD-9178-0632C730C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8D11-90D4-44C2-8812-B4429BB61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4418-6873-4E8E-BE34-B53DFA684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AD42-CE3F-4249-B5CF-7F4EF138AF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320-71DB-40FD-B463-CB7EBB3382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748C-D8D2-476D-BF77-49B7C9E8A9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DC6C-14D9-40B4-B578-14BF4CD0F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D475-5C25-4764-8C7F-CA1014C05B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BE6F-F8CB-4088-9570-62E0D46DF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2A14-61F7-4904-89D7-0DA938F566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C9AD-F088-45FD-9178-0632C730C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8D11-90D4-44C2-8812-B4429BB610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163D-7D15-456F-8EF1-6B9A3A59D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2DC1-A72D-4A16-8B23-FF3AAC827B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640A-A8C7-493F-9F0B-89B69BE15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BE24-9287-4BEF-9A8A-1DC94C2FD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DE60-98BF-424E-A29A-0685BB084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41C1-3AE7-46E2-8EA4-4EE2B4D2A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3F1D-5D5A-4926-976D-79CBFDB54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344F-87E9-45EC-926D-0409029B5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4418-6873-4E8E-BE34-B53DFA684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AD42-CE3F-4249-B5CF-7F4EF138AF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320-71DB-40FD-B463-CB7EBB3382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748C-D8D2-476D-BF77-49B7C9E8A9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DC6C-14D9-40B4-B578-14BF4CD0F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D475-5C25-4764-8C7F-CA1014C05B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BE6F-F8CB-4088-9570-62E0D46DF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2A14-61F7-4904-89D7-0DA938F566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163D-7D15-456F-8EF1-6B9A3A59D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2DC1-A72D-4A16-8B23-FF3AAC827B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640A-A8C7-493F-9F0B-89B69BE15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BE24-9287-4BEF-9A8A-1DC94C2FD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DCDF0-9BF8-407B-B25C-C79509967F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3221E-11AE-42EC-B315-3C3FD54290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DCDF0-9BF8-407B-B25C-C79509967F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3221E-11AE-42EC-B315-3C3FD54290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DCDF0-9BF8-407B-B25C-C79509967F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3221E-11AE-42EC-B315-3C3FD54290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Oh_4hG8gJ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/>
              <a:t>The Senses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/>
              <a:t>“Sights and Sounds”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3/11/20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function of papillae on the tongue?</a:t>
            </a:r>
          </a:p>
          <a:p>
            <a:endParaRPr lang="en-US" dirty="0"/>
          </a:p>
          <a:p>
            <a:r>
              <a:rPr lang="en-US" dirty="0"/>
              <a:t>Where are the taste buds for bitter found on the tongue?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Skin Notes</a:t>
            </a:r>
          </a:p>
          <a:p>
            <a:r>
              <a:rPr lang="en-US" dirty="0"/>
              <a:t>Skin Label</a:t>
            </a:r>
          </a:p>
          <a:p>
            <a:r>
              <a:rPr lang="en-US" dirty="0"/>
              <a:t>Crash course video</a:t>
            </a:r>
          </a:p>
        </p:txBody>
      </p:sp>
    </p:spTree>
    <p:extLst>
      <p:ext uri="{BB962C8B-B14F-4D97-AF65-F5344CB8AC3E}">
        <p14:creationId xmlns:p14="http://schemas.microsoft.com/office/powerpoint/2010/main" val="6382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</a:t>
            </a:r>
            <a:r>
              <a:rPr lang="en-US"/>
              <a:t>A-Day 3/11/20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is the function of papillae on the tongue?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grip food</a:t>
            </a:r>
          </a:p>
          <a:p>
            <a:r>
              <a:rPr lang="en-US" dirty="0"/>
              <a:t>Where are the taste buds for bitter found on the tongue?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 the back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Skin Notes</a:t>
            </a:r>
          </a:p>
          <a:p>
            <a:r>
              <a:rPr lang="en-US" dirty="0"/>
              <a:t>Skin Label</a:t>
            </a:r>
          </a:p>
          <a:p>
            <a:r>
              <a:rPr lang="en-US" dirty="0"/>
              <a:t>Crash course video</a:t>
            </a:r>
          </a:p>
        </p:txBody>
      </p:sp>
    </p:spTree>
    <p:extLst>
      <p:ext uri="{BB962C8B-B14F-4D97-AF65-F5344CB8AC3E}">
        <p14:creationId xmlns:p14="http://schemas.microsoft.com/office/powerpoint/2010/main" val="252484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External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953000" cy="4525963"/>
          </a:xfrm>
        </p:spPr>
        <p:txBody>
          <a:bodyPr/>
          <a:lstStyle/>
          <a:p>
            <a:r>
              <a:rPr lang="en-US" dirty="0"/>
              <a:t>Eyes protected by </a:t>
            </a:r>
            <a:r>
              <a:rPr lang="en-US" u="sng" dirty="0"/>
              <a:t>eyelids</a:t>
            </a:r>
            <a:r>
              <a:rPr lang="en-US" dirty="0"/>
              <a:t>, which meet at </a:t>
            </a:r>
            <a:r>
              <a:rPr lang="en-US" dirty="0" err="1"/>
              <a:t>canthus</a:t>
            </a:r>
            <a:endParaRPr lang="en-US" dirty="0"/>
          </a:p>
          <a:p>
            <a:r>
              <a:rPr lang="en-US" u="sng" dirty="0"/>
              <a:t>Eyelashes</a:t>
            </a:r>
            <a:r>
              <a:rPr lang="en-US" dirty="0"/>
              <a:t> at borders</a:t>
            </a:r>
          </a:p>
          <a:p>
            <a:r>
              <a:rPr lang="en-US" u="sng" dirty="0"/>
              <a:t>Tarsal glands </a:t>
            </a:r>
            <a:r>
              <a:rPr lang="en-US" dirty="0"/>
              <a:t>– secrete oil that lubricates eyes</a:t>
            </a:r>
          </a:p>
          <a:p>
            <a:r>
              <a:rPr lang="en-US" u="sng" dirty="0" err="1"/>
              <a:t>Conjuctiva</a:t>
            </a:r>
            <a:r>
              <a:rPr lang="en-US" dirty="0"/>
              <a:t> lines the eyelids and secretes mucus to lubricate eyeball</a:t>
            </a:r>
          </a:p>
          <a:p>
            <a:r>
              <a:rPr lang="en-US" u="sng" dirty="0" err="1"/>
              <a:t>Lacrimal</a:t>
            </a:r>
            <a:r>
              <a:rPr lang="en-US" u="sng" dirty="0"/>
              <a:t> glands </a:t>
            </a:r>
            <a:r>
              <a:rPr lang="en-US" dirty="0"/>
              <a:t>secrete tears (salt solution) </a:t>
            </a:r>
          </a:p>
          <a:p>
            <a:endParaRPr lang="en-US" dirty="0"/>
          </a:p>
        </p:txBody>
      </p:sp>
      <p:pic>
        <p:nvPicPr>
          <p:cNvPr id="2050" name="Picture 2" descr="http://www.tomrichmond.com/blog/wp-content/uploads/2008/06/ey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6576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Inner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724400" cy="4525963"/>
          </a:xfrm>
        </p:spPr>
        <p:txBody>
          <a:bodyPr/>
          <a:lstStyle/>
          <a:p>
            <a:r>
              <a:rPr lang="en-US" dirty="0"/>
              <a:t>Three Layers: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Fibrous Layer:</a:t>
            </a:r>
          </a:p>
          <a:p>
            <a:pPr marL="1371600" lvl="2" indent="-514350"/>
            <a:r>
              <a:rPr lang="en-US" u="sng" dirty="0"/>
              <a:t>Sclera</a:t>
            </a:r>
            <a:r>
              <a:rPr lang="en-US" dirty="0"/>
              <a:t> – white part</a:t>
            </a:r>
          </a:p>
          <a:p>
            <a:pPr marL="1371600" lvl="2" indent="-514350"/>
            <a:r>
              <a:rPr lang="en-US" u="sng" dirty="0"/>
              <a:t>Cornea</a:t>
            </a:r>
            <a:r>
              <a:rPr lang="en-US" dirty="0"/>
              <a:t> – transparent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Vascular Layer:</a:t>
            </a:r>
          </a:p>
          <a:p>
            <a:pPr marL="1371600" lvl="2" indent="-514350"/>
            <a:r>
              <a:rPr lang="en-US" u="sng" dirty="0"/>
              <a:t>Choroid</a:t>
            </a:r>
            <a:r>
              <a:rPr lang="en-US" dirty="0"/>
              <a:t> – nutritive tunic</a:t>
            </a:r>
          </a:p>
          <a:p>
            <a:pPr marL="1371600" lvl="2" indent="-514350"/>
            <a:r>
              <a:rPr lang="en-US" u="sng" dirty="0" err="1"/>
              <a:t>Ciliary</a:t>
            </a:r>
            <a:r>
              <a:rPr lang="en-US" u="sng" dirty="0"/>
              <a:t> Body </a:t>
            </a:r>
            <a:r>
              <a:rPr lang="en-US" dirty="0"/>
              <a:t>– lens attached by </a:t>
            </a:r>
            <a:r>
              <a:rPr lang="en-US" dirty="0" err="1"/>
              <a:t>suspensory</a:t>
            </a:r>
            <a:r>
              <a:rPr lang="en-US" dirty="0"/>
              <a:t> ligament</a:t>
            </a:r>
          </a:p>
          <a:p>
            <a:pPr marL="1371600" lvl="2" indent="-514350"/>
            <a:r>
              <a:rPr lang="en-US" u="sng" dirty="0"/>
              <a:t>Iris</a:t>
            </a:r>
            <a:r>
              <a:rPr lang="en-US" dirty="0"/>
              <a:t> – pigmented region, regulates amount of light</a:t>
            </a:r>
          </a:p>
          <a:p>
            <a:pPr marL="1371600" lvl="2" indent="-514350"/>
            <a:r>
              <a:rPr lang="en-US" u="sng" dirty="0"/>
              <a:t>Pupil</a:t>
            </a:r>
            <a:r>
              <a:rPr lang="en-US" dirty="0"/>
              <a:t> – light passes thru</a:t>
            </a:r>
          </a:p>
        </p:txBody>
      </p:sp>
      <p:pic>
        <p:nvPicPr>
          <p:cNvPr id="33794" name="Picture 2" descr="http://www.mydr.com.au/files/images/categories/anatom/anatomy_of_ey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543300" cy="360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Anatomy of Inner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66800"/>
            <a:ext cx="47244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3. Sensory Layer:</a:t>
            </a:r>
          </a:p>
          <a:p>
            <a:pPr marL="914400" lvl="1" indent="-514350"/>
            <a:r>
              <a:rPr lang="en-US" u="sng" dirty="0"/>
              <a:t>Retina</a:t>
            </a:r>
            <a:r>
              <a:rPr lang="en-US" dirty="0"/>
              <a:t> – absorbs light </a:t>
            </a:r>
          </a:p>
          <a:p>
            <a:pPr marL="1314450" lvl="2" indent="-514350"/>
            <a:r>
              <a:rPr lang="en-US" dirty="0"/>
              <a:t>Stores Vitamin A</a:t>
            </a:r>
          </a:p>
          <a:p>
            <a:pPr marL="914400" lvl="1" indent="-514350"/>
            <a:r>
              <a:rPr lang="en-US" dirty="0"/>
              <a:t>Contains </a:t>
            </a:r>
            <a:r>
              <a:rPr lang="en-US" u="sng" dirty="0"/>
              <a:t>photoreceptors</a:t>
            </a:r>
            <a:r>
              <a:rPr lang="en-US" dirty="0"/>
              <a:t> – rods and cones</a:t>
            </a:r>
          </a:p>
          <a:p>
            <a:pPr marL="914400" lvl="1" indent="-514350"/>
            <a:r>
              <a:rPr lang="en-US" u="sng" dirty="0"/>
              <a:t>Optic Nerve </a:t>
            </a:r>
            <a:r>
              <a:rPr lang="en-US" dirty="0"/>
              <a:t>– sends signal to CNS</a:t>
            </a:r>
          </a:p>
          <a:p>
            <a:pPr marL="914400" lvl="1" indent="-514350"/>
            <a:r>
              <a:rPr lang="en-US" u="sng" dirty="0"/>
              <a:t>Blind Spot /Optic Disk</a:t>
            </a:r>
            <a:r>
              <a:rPr lang="en-US" dirty="0"/>
              <a:t>– where optic nerve leaves eyeball</a:t>
            </a:r>
          </a:p>
          <a:p>
            <a:pPr marL="914400" lvl="1" indent="-514350"/>
            <a:r>
              <a:rPr lang="en-US" u="sng" dirty="0"/>
              <a:t>Fovea </a:t>
            </a:r>
            <a:r>
              <a:rPr lang="en-US" u="sng" dirty="0" err="1"/>
              <a:t>centralis</a:t>
            </a:r>
            <a:r>
              <a:rPr lang="en-US" u="sng" dirty="0"/>
              <a:t> </a:t>
            </a:r>
            <a:r>
              <a:rPr lang="en-US" dirty="0"/>
              <a:t>– pit next to blind spot with cones</a:t>
            </a:r>
          </a:p>
          <a:p>
            <a:pPr marL="514350" indent="-514350"/>
            <a:endParaRPr lang="en-US" dirty="0"/>
          </a:p>
          <a:p>
            <a:pPr marL="1314450" lvl="2" indent="-514350"/>
            <a:endParaRPr lang="en-US" dirty="0"/>
          </a:p>
          <a:p>
            <a:pPr marL="514350" indent="-514350"/>
            <a:endParaRPr lang="en-US" dirty="0"/>
          </a:p>
        </p:txBody>
      </p:sp>
      <p:pic>
        <p:nvPicPr>
          <p:cNvPr id="4" name="Content Placeholder 6" descr="anatomy%20of%20ey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76400"/>
            <a:ext cx="4229100" cy="388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Light is present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Waves of light enter eye through cornea, </a:t>
            </a:r>
            <a:r>
              <a:rPr lang="en-US" u="sng" dirty="0"/>
              <a:t>aqueous</a:t>
            </a:r>
            <a:r>
              <a:rPr lang="en-US" dirty="0"/>
              <a:t> </a:t>
            </a:r>
            <a:r>
              <a:rPr lang="en-US" u="sng" dirty="0"/>
              <a:t>humor</a:t>
            </a:r>
            <a:r>
              <a:rPr lang="en-US" dirty="0"/>
              <a:t> (fluid of inner eye), and lens.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Lens is used to focus (refract) light rays onto retina. Process called </a:t>
            </a:r>
            <a:r>
              <a:rPr lang="en-US" u="sng" dirty="0"/>
              <a:t>accommodation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Image formed is a </a:t>
            </a:r>
            <a:r>
              <a:rPr lang="en-US" i="1" dirty="0"/>
              <a:t>real image </a:t>
            </a:r>
            <a:r>
              <a:rPr lang="en-US" dirty="0"/>
              <a:t>– reversed left to right, upside down, and smaller than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Iris adjusts pupil to control amount of light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Photoreceptors collect info and send it along optic nerve to occipital lobe for interpretation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Rod Cells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5181600" cy="5029200"/>
          </a:xfrm>
        </p:spPr>
        <p:txBody>
          <a:bodyPr/>
          <a:lstStyle/>
          <a:p>
            <a:pPr eaLnBrk="1" hangingPunct="1"/>
            <a:r>
              <a:rPr lang="en-US" sz="2900" dirty="0"/>
              <a:t>Contain protein called </a:t>
            </a:r>
            <a:r>
              <a:rPr lang="en-US" sz="2900" u="sng" dirty="0" err="1"/>
              <a:t>rhodopsin</a:t>
            </a:r>
            <a:endParaRPr lang="en-US" sz="2900" u="sng" dirty="0"/>
          </a:p>
          <a:p>
            <a:pPr eaLnBrk="1" hangingPunct="1"/>
            <a:r>
              <a:rPr lang="en-US" sz="2900" dirty="0" err="1"/>
              <a:t>Rhodopsin</a:t>
            </a:r>
            <a:r>
              <a:rPr lang="en-US" sz="2900" dirty="0"/>
              <a:t> absorbs photons of light energy</a:t>
            </a:r>
          </a:p>
          <a:p>
            <a:pPr eaLnBrk="1" hangingPunct="1"/>
            <a:r>
              <a:rPr lang="en-US" sz="2900" dirty="0" err="1"/>
              <a:t>Rhodopsin</a:t>
            </a:r>
            <a:r>
              <a:rPr lang="en-US" sz="2900" dirty="0"/>
              <a:t>  changes shape which triggers a cascade of reactions that alter ion activity</a:t>
            </a:r>
          </a:p>
          <a:p>
            <a:pPr eaLnBrk="1" hangingPunct="1"/>
            <a:r>
              <a:rPr lang="en-US" sz="2900" dirty="0"/>
              <a:t>Ion changes trigger an action potential </a:t>
            </a:r>
          </a:p>
          <a:p>
            <a:pPr eaLnBrk="1" hangingPunct="1"/>
            <a:r>
              <a:rPr lang="en-US" sz="2900" dirty="0"/>
              <a:t>Used during dark conditions (for black and white vision)</a:t>
            </a:r>
          </a:p>
          <a:p>
            <a:pPr eaLnBrk="1" hangingPunct="1"/>
            <a:endParaRPr lang="en-US" sz="2900" dirty="0"/>
          </a:p>
        </p:txBody>
      </p:sp>
      <p:pic>
        <p:nvPicPr>
          <p:cNvPr id="39938" name="Picture 2" descr="Structure of the Retina Figure 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864" y="2057400"/>
            <a:ext cx="3495061" cy="433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371600"/>
            <a:ext cx="53340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Responsible for seeing in color. (Interpretation of color occurs in brain not in retina)</a:t>
            </a:r>
          </a:p>
          <a:p>
            <a:pPr eaLnBrk="1" hangingPunct="1"/>
            <a:r>
              <a:rPr lang="en-US" sz="2800" dirty="0"/>
              <a:t>Three varieties of cones, each one sensitive to a particular wavelength of visible light: blue, green, and red.</a:t>
            </a:r>
          </a:p>
          <a:p>
            <a:pPr eaLnBrk="1" hangingPunct="1"/>
            <a:r>
              <a:rPr lang="en-US" sz="2800" dirty="0"/>
              <a:t>When all three are stimulated, we see white.</a:t>
            </a:r>
          </a:p>
          <a:p>
            <a:pPr eaLnBrk="1" hangingPunct="1"/>
            <a:r>
              <a:rPr lang="en-US" sz="2800" u="sng" dirty="0"/>
              <a:t>Color blindness </a:t>
            </a:r>
            <a:r>
              <a:rPr lang="en-US" sz="2800" dirty="0"/>
              <a:t>– occurs when person lacks cones of certain type, or all three.</a:t>
            </a:r>
          </a:p>
        </p:txBody>
      </p:sp>
      <p:pic>
        <p:nvPicPr>
          <p:cNvPr id="37890" name="Picture 2" descr="http://3.bp.blogspot.com/_V6r00fsXgIA/R8XCMMM_LhI/AAAAAAAAAAU/IQGTZudTrD0/s320/rod+%26+c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286702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r>
              <a:rPr lang="en-US" u="sng" dirty="0" err="1"/>
              <a:t>Emmetropia</a:t>
            </a:r>
            <a:r>
              <a:rPr lang="en-US" dirty="0"/>
              <a:t> – eye that focuses images correctly on retina</a:t>
            </a:r>
          </a:p>
          <a:p>
            <a:r>
              <a:rPr lang="en-US" u="sng" dirty="0"/>
              <a:t>Myopia</a:t>
            </a:r>
            <a:r>
              <a:rPr lang="en-US" dirty="0"/>
              <a:t> – nearsightedness. Light fails to reach retina, can only see close objects.</a:t>
            </a:r>
          </a:p>
          <a:p>
            <a:r>
              <a:rPr lang="en-US" u="sng" dirty="0" err="1"/>
              <a:t>Hyperopia</a:t>
            </a:r>
            <a:r>
              <a:rPr lang="en-US" dirty="0"/>
              <a:t> – farsightedness. Light focused behind retina, can only see far </a:t>
            </a:r>
            <a:r>
              <a:rPr lang="en-US"/>
              <a:t>away objects.</a:t>
            </a:r>
            <a:endParaRPr lang="en-US" dirty="0"/>
          </a:p>
          <a:p>
            <a:r>
              <a:rPr lang="en-US" u="sng" dirty="0"/>
              <a:t>Astigmatism</a:t>
            </a:r>
            <a:r>
              <a:rPr lang="en-US" dirty="0"/>
              <a:t> – unequal curvatures in lens/cornea</a:t>
            </a:r>
          </a:p>
          <a:p>
            <a:r>
              <a:rPr lang="en-US" u="sng" dirty="0"/>
              <a:t>Glaucoma</a:t>
            </a:r>
            <a:r>
              <a:rPr lang="en-US" dirty="0"/>
              <a:t> – pressure within eye when aqueous humor is blocked, leads to compression of nerve</a:t>
            </a:r>
          </a:p>
          <a:p>
            <a:r>
              <a:rPr lang="en-US" u="sng" dirty="0"/>
              <a:t>Cataracts</a:t>
            </a:r>
            <a:r>
              <a:rPr lang="en-US" dirty="0"/>
              <a:t> – hardened lens, leads to hazy vision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562600" cy="533400"/>
          </a:xfrm>
        </p:spPr>
        <p:txBody>
          <a:bodyPr/>
          <a:lstStyle/>
          <a:p>
            <a:r>
              <a:rPr lang="en-US" dirty="0"/>
              <a:t>Left Eye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Howell\Downloads\Left-20101230@105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0390"/>
            <a:ext cx="9144000" cy="577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</a:t>
            </a:r>
            <a:r>
              <a:rPr lang="en-US"/>
              <a:t>A-Day 2/28/20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Why are the last 2 ribs called “floating ribs”?</a:t>
            </a:r>
          </a:p>
          <a:p>
            <a:endParaRPr lang="en-US" dirty="0"/>
          </a:p>
          <a:p>
            <a:r>
              <a:rPr lang="en-US" dirty="0"/>
              <a:t>What bone allows you to say “yes”?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Test Recap</a:t>
            </a:r>
          </a:p>
          <a:p>
            <a:r>
              <a:rPr lang="en-US" dirty="0"/>
              <a:t>Eye and Ear Notes</a:t>
            </a:r>
          </a:p>
          <a:p>
            <a:r>
              <a:rPr lang="en-US" dirty="0"/>
              <a:t>Label Eye and Ear</a:t>
            </a:r>
          </a:p>
          <a:p>
            <a:r>
              <a:rPr lang="en-US" dirty="0"/>
              <a:t>Cochlear Implant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29400" cy="914400"/>
          </a:xfrm>
        </p:spPr>
        <p:txBody>
          <a:bodyPr/>
          <a:lstStyle/>
          <a:p>
            <a:r>
              <a:rPr lang="en-US" dirty="0"/>
              <a:t>Right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Howell\Downloads\Right-20101230@105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0390"/>
            <a:ext cx="9144000" cy="577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DSAEK - </a:t>
            </a:r>
            <a:r>
              <a:rPr lang="en-US" sz="2800" dirty="0" err="1"/>
              <a:t>Descemet's</a:t>
            </a:r>
            <a:r>
              <a:rPr lang="en-US" sz="2800" dirty="0"/>
              <a:t> Stripping Automated Endothelial </a:t>
            </a:r>
            <a:r>
              <a:rPr lang="en-US" sz="2800" dirty="0" err="1"/>
              <a:t>Keratoplasty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057400" y="1752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http://www.youtube.com/watch?v=yOh_4hG8gJw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4525963"/>
          </a:xfrm>
        </p:spPr>
        <p:txBody>
          <a:bodyPr/>
          <a:lstStyle/>
          <a:p>
            <a:r>
              <a:rPr lang="en-US" dirty="0"/>
              <a:t>Outer Ear:</a:t>
            </a:r>
          </a:p>
          <a:p>
            <a:r>
              <a:rPr lang="en-US" u="sng" dirty="0"/>
              <a:t>Auricle / </a:t>
            </a:r>
            <a:r>
              <a:rPr lang="en-US" u="sng" dirty="0" err="1"/>
              <a:t>pinna</a:t>
            </a:r>
            <a:r>
              <a:rPr lang="en-US" u="sng" dirty="0"/>
              <a:t> </a:t>
            </a:r>
            <a:r>
              <a:rPr lang="en-US" dirty="0"/>
              <a:t>– ear</a:t>
            </a:r>
          </a:p>
          <a:p>
            <a:r>
              <a:rPr lang="en-US" u="sng" dirty="0"/>
              <a:t>External acoustic </a:t>
            </a:r>
            <a:r>
              <a:rPr lang="en-US" u="sng" dirty="0" err="1"/>
              <a:t>meatus</a:t>
            </a:r>
            <a:r>
              <a:rPr lang="en-US" u="sng" dirty="0"/>
              <a:t> / auditory canal </a:t>
            </a:r>
            <a:r>
              <a:rPr lang="en-US" dirty="0"/>
              <a:t>– chamber into skull</a:t>
            </a:r>
          </a:p>
          <a:p>
            <a:r>
              <a:rPr lang="en-US" u="sng" dirty="0" err="1"/>
              <a:t>Ceruminous</a:t>
            </a:r>
            <a:r>
              <a:rPr lang="en-US" u="sng" dirty="0"/>
              <a:t> glands </a:t>
            </a:r>
            <a:r>
              <a:rPr lang="en-US" dirty="0"/>
              <a:t>– secrete </a:t>
            </a:r>
            <a:r>
              <a:rPr lang="en-US" u="sng" dirty="0" err="1"/>
              <a:t>cerumen</a:t>
            </a:r>
            <a:r>
              <a:rPr lang="en-US" dirty="0"/>
              <a:t> (earwax)</a:t>
            </a:r>
          </a:p>
          <a:p>
            <a:r>
              <a:rPr lang="en-US" u="sng" dirty="0"/>
              <a:t>Tympanic membrane </a:t>
            </a:r>
            <a:r>
              <a:rPr lang="en-US" dirty="0"/>
              <a:t>- eardrum</a:t>
            </a:r>
          </a:p>
          <a:p>
            <a:endParaRPr lang="en-US" dirty="0"/>
          </a:p>
        </p:txBody>
      </p:sp>
      <p:pic>
        <p:nvPicPr>
          <p:cNvPr id="2050" name="Picture 2" descr="http://www.mydr.com.au/files/images/categories/anatom/ear_anat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/>
              <a:t>Middle Ear:</a:t>
            </a:r>
          </a:p>
          <a:p>
            <a:r>
              <a:rPr lang="en-US" dirty="0"/>
              <a:t>Oval window</a:t>
            </a:r>
          </a:p>
          <a:p>
            <a:r>
              <a:rPr lang="en-US" dirty="0"/>
              <a:t>Round Widow</a:t>
            </a:r>
          </a:p>
          <a:p>
            <a:r>
              <a:rPr lang="en-US" dirty="0"/>
              <a:t>Three bones (</a:t>
            </a:r>
            <a:r>
              <a:rPr lang="en-US" dirty="0" err="1"/>
              <a:t>ossicles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Malleus</a:t>
            </a:r>
            <a:r>
              <a:rPr lang="en-US" dirty="0"/>
              <a:t> (hammer)</a:t>
            </a:r>
          </a:p>
          <a:p>
            <a:pPr lvl="1"/>
            <a:r>
              <a:rPr lang="en-US" dirty="0" err="1"/>
              <a:t>Incus</a:t>
            </a:r>
            <a:r>
              <a:rPr lang="en-US" dirty="0"/>
              <a:t> (Anvil)</a:t>
            </a:r>
          </a:p>
          <a:p>
            <a:pPr lvl="1"/>
            <a:r>
              <a:rPr lang="en-US" dirty="0"/>
              <a:t>Stapes (Stirrup)</a:t>
            </a:r>
          </a:p>
          <a:p>
            <a:endParaRPr lang="en-US" dirty="0"/>
          </a:p>
        </p:txBody>
      </p:sp>
      <p:pic>
        <p:nvPicPr>
          <p:cNvPr id="52226" name="Picture 2" descr="http://www.mydr.com.au/files/images/categories/anatom/ear_anat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4671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err="1"/>
              <a:t>Osseus</a:t>
            </a:r>
            <a:r>
              <a:rPr lang="en-US" dirty="0"/>
              <a:t> Labyrinth –</a:t>
            </a:r>
          </a:p>
          <a:p>
            <a:pPr lvl="1"/>
            <a:r>
              <a:rPr lang="en-US" dirty="0"/>
              <a:t>Cochlea – spiraling structure</a:t>
            </a:r>
          </a:p>
          <a:p>
            <a:pPr lvl="1"/>
            <a:r>
              <a:rPr lang="en-US" dirty="0" err="1"/>
              <a:t>Vestible</a:t>
            </a:r>
            <a:endParaRPr lang="en-US" dirty="0"/>
          </a:p>
          <a:p>
            <a:pPr lvl="1"/>
            <a:r>
              <a:rPr lang="en-US" dirty="0"/>
              <a:t>Semicircular canals </a:t>
            </a:r>
          </a:p>
          <a:p>
            <a:r>
              <a:rPr lang="en-US" dirty="0"/>
              <a:t>Filled with </a:t>
            </a:r>
            <a:r>
              <a:rPr lang="en-US" dirty="0" err="1"/>
              <a:t>perilymph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://www.mydr.com.au/files/images/categories/anatom/ear_anat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1600200"/>
            <a:ext cx="34671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What is sound?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Sounds are traveling vibrations / mechanical energy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2. Amplitude – corresponds to loudness / height of wave (AM)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3. Frequency – number of waves per second / pitch (FM)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9220" name="Content Placeholder 5" descr="thumbnailCAXYKY0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057400"/>
            <a:ext cx="35052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Sensory Reception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External flaps of outer ear collect sound waves and direct them into auditory canal to ear drum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Sounds waves make drum vibrate. Bones of middle ear pick up vibrations and amplify stimulus.  Moves waves of pressure to oval window (entrance to inner ear)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Oval window vibrations move fluids within inner ear.  Causes membrane in cochlea to vibrate and sort out frequencies.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Vibrations then move hair cells that when bent, generate action potential.  Send stimulus along auditory nerve (VIII) to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Hearing</a:t>
            </a:r>
          </a:p>
        </p:txBody>
      </p:sp>
      <p:pic>
        <p:nvPicPr>
          <p:cNvPr id="11267" name="Content Placeholder 3" descr="innerear hai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1447800"/>
            <a:ext cx="4191000" cy="4800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Equilibrium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Dynamic Equilibrium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Receptors in semicircular canals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Detect accelerated, rotational movement of head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Fluid in semicircular canals displaced with movement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Hairs detect movement and relay positional info to brain by vestibular branch of auditory nerve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Static Equilibrium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Activated by starts and stops in straight movement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Controlled in floor of vestibular apparatus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err="1"/>
              <a:t>Otoliths</a:t>
            </a:r>
            <a:r>
              <a:rPr lang="en-US" dirty="0"/>
              <a:t> or “ear stones” weigh down a membrane that is on top of hairs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When membrane slides due to linear acceleration, hairs bend; send info to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Balance</a:t>
            </a:r>
          </a:p>
        </p:txBody>
      </p:sp>
      <p:pic>
        <p:nvPicPr>
          <p:cNvPr id="14339" name="Content Placeholder 4" descr="illustration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447800"/>
            <a:ext cx="5334000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2/28/20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Why are the last 2 ribs called “floating ribs”?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- They only connect to the thoracic vertebrae in the back</a:t>
            </a:r>
          </a:p>
          <a:p>
            <a:r>
              <a:rPr lang="en-US" dirty="0"/>
              <a:t>What bone allows you to say “yes”?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Atlas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Test Recap</a:t>
            </a:r>
          </a:p>
          <a:p>
            <a:r>
              <a:rPr lang="en-US" dirty="0"/>
              <a:t>Eye and Ear Notes</a:t>
            </a:r>
          </a:p>
          <a:p>
            <a:r>
              <a:rPr lang="en-US" dirty="0"/>
              <a:t>Label Eye and Ear</a:t>
            </a:r>
          </a:p>
          <a:p>
            <a:r>
              <a:rPr lang="en-US" dirty="0"/>
              <a:t>Cochlear Implant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3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3/3/20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Which external part of the eye produces tears?</a:t>
            </a:r>
          </a:p>
          <a:p>
            <a:endParaRPr lang="en-US" dirty="0"/>
          </a:p>
          <a:p>
            <a:r>
              <a:rPr lang="en-US" dirty="0"/>
              <a:t>What is the name of the disease that is nearsightedness?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Cochlear Implant Reading</a:t>
            </a:r>
          </a:p>
          <a:p>
            <a:r>
              <a:rPr lang="en-US" dirty="0"/>
              <a:t>Music Memory Writing Assignment</a:t>
            </a:r>
          </a:p>
          <a:p>
            <a:r>
              <a:rPr lang="en-US" dirty="0"/>
              <a:t>Nose-</a:t>
            </a:r>
            <a:r>
              <a:rPr lang="en-US" dirty="0" err="1"/>
              <a:t>stalgia</a:t>
            </a:r>
            <a:r>
              <a:rPr lang="en-US" dirty="0"/>
              <a:t> Lab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3/3/20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Which external part of the eye produces tears?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Lacrimal Glands</a:t>
            </a:r>
          </a:p>
          <a:p>
            <a:r>
              <a:rPr lang="en-US" dirty="0"/>
              <a:t>What is the name of the disease that is nearsightedness?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Myopia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Cochlear Implant Reading</a:t>
            </a:r>
          </a:p>
          <a:p>
            <a:r>
              <a:rPr lang="en-US" dirty="0"/>
              <a:t>Music Memory Writing Assignment</a:t>
            </a:r>
          </a:p>
          <a:p>
            <a:r>
              <a:rPr lang="en-US" dirty="0"/>
              <a:t>Nose-</a:t>
            </a:r>
            <a:r>
              <a:rPr lang="en-US" dirty="0" err="1"/>
              <a:t>stalgia</a:t>
            </a:r>
            <a:r>
              <a:rPr lang="en-US" dirty="0"/>
              <a:t> Lab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3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3/5/20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outer part of the ear called?</a:t>
            </a:r>
          </a:p>
          <a:p>
            <a:endParaRPr lang="en-US" dirty="0"/>
          </a:p>
          <a:p>
            <a:r>
              <a:rPr lang="en-US" dirty="0"/>
              <a:t>What is the liquid layer between the retina and the lens called?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Nose-</a:t>
            </a:r>
            <a:r>
              <a:rPr lang="en-US" dirty="0" err="1"/>
              <a:t>stalgia</a:t>
            </a:r>
            <a:endParaRPr lang="en-US" dirty="0"/>
          </a:p>
          <a:p>
            <a:r>
              <a:rPr lang="en-US" dirty="0"/>
              <a:t>Tongue Notes</a:t>
            </a:r>
          </a:p>
          <a:p>
            <a:r>
              <a:rPr lang="en-US" dirty="0"/>
              <a:t>Taste Test Lab</a:t>
            </a:r>
          </a:p>
          <a:p>
            <a:r>
              <a:rPr lang="en-US" dirty="0"/>
              <a:t>Optical Illusions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1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3/5/20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outer part of the ear called?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Auricle/Pinna</a:t>
            </a:r>
          </a:p>
          <a:p>
            <a:r>
              <a:rPr lang="en-US" dirty="0"/>
              <a:t>What is the liquid layer between the retina and the lens called?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Vitreous Humor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Nose-</a:t>
            </a:r>
            <a:r>
              <a:rPr lang="en-US" dirty="0" err="1"/>
              <a:t>stalgia</a:t>
            </a:r>
            <a:endParaRPr lang="en-US" dirty="0"/>
          </a:p>
          <a:p>
            <a:r>
              <a:rPr lang="en-US" dirty="0"/>
              <a:t>Tongue Notes</a:t>
            </a:r>
          </a:p>
          <a:p>
            <a:r>
              <a:rPr lang="en-US" dirty="0"/>
              <a:t>Taste Test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3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3/9/20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white part of the eye called?</a:t>
            </a:r>
          </a:p>
          <a:p>
            <a:endParaRPr lang="en-US" dirty="0"/>
          </a:p>
          <a:p>
            <a:r>
              <a:rPr lang="en-US" dirty="0"/>
              <a:t>What is the black part of the eye called?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Eye Anatomy Review</a:t>
            </a:r>
          </a:p>
          <a:p>
            <a:r>
              <a:rPr lang="en-US" dirty="0"/>
              <a:t>Cow Eye Dissection</a:t>
            </a:r>
          </a:p>
        </p:txBody>
      </p:sp>
    </p:spTree>
    <p:extLst>
      <p:ext uri="{BB962C8B-B14F-4D97-AF65-F5344CB8AC3E}">
        <p14:creationId xmlns:p14="http://schemas.microsoft.com/office/powerpoint/2010/main" val="248238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3/9/20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white part of the eye called?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Sclera</a:t>
            </a:r>
          </a:p>
          <a:p>
            <a:r>
              <a:rPr lang="en-US" dirty="0"/>
              <a:t>What is the black layer of the eye called?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Retina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Eye Anatomy Review</a:t>
            </a:r>
          </a:p>
          <a:p>
            <a:r>
              <a:rPr lang="en-US" dirty="0"/>
              <a:t>Cow Eye Dissection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09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1118</Words>
  <Application>Microsoft Office PowerPoint</Application>
  <PresentationFormat>On-screen Show (4:3)</PresentationFormat>
  <Paragraphs>236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1_Office Theme</vt:lpstr>
      <vt:lpstr>Office Theme</vt:lpstr>
      <vt:lpstr>2_Office Theme</vt:lpstr>
      <vt:lpstr>The Senses</vt:lpstr>
      <vt:lpstr>Anatomy A-Day 2/28/20</vt:lpstr>
      <vt:lpstr>Anatomy A-Day 2/28/20</vt:lpstr>
      <vt:lpstr>Anatomy A-Day 3/3/20</vt:lpstr>
      <vt:lpstr>Anatomy A-Day 3/3/20</vt:lpstr>
      <vt:lpstr>Anatomy A-Day 3/5/20</vt:lpstr>
      <vt:lpstr>Anatomy A-Day 3/5/20</vt:lpstr>
      <vt:lpstr>Anatomy A-Day 3/9/20</vt:lpstr>
      <vt:lpstr>Anatomy A-Day 3/9/20</vt:lpstr>
      <vt:lpstr>Anatomy A-Day 3/11/20</vt:lpstr>
      <vt:lpstr>Anatomy A-Day 3/11/20</vt:lpstr>
      <vt:lpstr>Anatomy of External Eye</vt:lpstr>
      <vt:lpstr>Anatomy of Inner Eye</vt:lpstr>
      <vt:lpstr>Anatomy of Inner Eye</vt:lpstr>
      <vt:lpstr>Vision</vt:lpstr>
      <vt:lpstr>Rod Cells</vt:lpstr>
      <vt:lpstr>Cone Cells</vt:lpstr>
      <vt:lpstr>Eye Health</vt:lpstr>
      <vt:lpstr>Left Eye</vt:lpstr>
      <vt:lpstr>Right Eye</vt:lpstr>
      <vt:lpstr>DSAEK - Descemet's Stripping Automated Endothelial Keratoplasty</vt:lpstr>
      <vt:lpstr>Anatomy of the Ear</vt:lpstr>
      <vt:lpstr>Middle Ear</vt:lpstr>
      <vt:lpstr>Inner Ear</vt:lpstr>
      <vt:lpstr>Hearing</vt:lpstr>
      <vt:lpstr>Sensory Reception</vt:lpstr>
      <vt:lpstr>Hearing</vt:lpstr>
      <vt:lpstr>Equilibrium</vt:lpstr>
      <vt:lpstr>Physiology of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Senses</dc:title>
  <dc:creator>Howell</dc:creator>
  <cp:lastModifiedBy>Kubajak, Jenny</cp:lastModifiedBy>
  <cp:revision>83</cp:revision>
  <dcterms:created xsi:type="dcterms:W3CDTF">2016-07-18T19:02:07Z</dcterms:created>
  <dcterms:modified xsi:type="dcterms:W3CDTF">2020-02-28T16:28:45Z</dcterms:modified>
</cp:coreProperties>
</file>