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8" r:id="rId8"/>
    <p:sldId id="263" r:id="rId9"/>
    <p:sldId id="269" r:id="rId10"/>
    <p:sldId id="264" r:id="rId11"/>
    <p:sldId id="272" r:id="rId12"/>
    <p:sldId id="273" r:id="rId13"/>
    <p:sldId id="275" r:id="rId14"/>
    <p:sldId id="290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98" r:id="rId25"/>
    <p:sldId id="284" r:id="rId26"/>
    <p:sldId id="285" r:id="rId27"/>
    <p:sldId id="286" r:id="rId28"/>
    <p:sldId id="287" r:id="rId29"/>
    <p:sldId id="289" r:id="rId30"/>
    <p:sldId id="291" r:id="rId31"/>
    <p:sldId id="292" r:id="rId32"/>
    <p:sldId id="293" r:id="rId33"/>
    <p:sldId id="260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1E14-FD41-43DC-8C97-3FA1D94356A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0F6C-97AB-46FF-A5A6-D8FE0B3D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Skull Bones</a:t>
            </a:r>
            <a:endParaRPr lang="en-US" sz="7200" dirty="0"/>
          </a:p>
        </p:txBody>
      </p:sp>
      <p:pic>
        <p:nvPicPr>
          <p:cNvPr id="5" name="Content Placeholder 4" descr="http://127.0.0.1/apvl/imgprint/ch07/labeled/atlas2e_03_02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5553595" cy="37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Occipital (1)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Posterior cranial fossa-</a:t>
            </a:r>
            <a:r>
              <a:rPr lang="en-US" sz="3600" dirty="0" smtClean="0"/>
              <a:t>supports cerebellum</a:t>
            </a:r>
          </a:p>
          <a:p>
            <a:r>
              <a:rPr lang="en-US" sz="3600" b="1" dirty="0" smtClean="0"/>
              <a:t>Foramen Magnum- </a:t>
            </a:r>
            <a:r>
              <a:rPr lang="en-US" sz="3600" dirty="0" smtClean="0"/>
              <a:t>connects with spinal cord</a:t>
            </a:r>
          </a:p>
          <a:p>
            <a:r>
              <a:rPr lang="en-US" sz="3600" b="1" dirty="0" smtClean="0"/>
              <a:t>Hypoglossal canals- </a:t>
            </a:r>
            <a:r>
              <a:rPr lang="en-US" sz="3600" dirty="0" smtClean="0"/>
              <a:t>passage for hypoglossal nerves</a:t>
            </a:r>
          </a:p>
          <a:p>
            <a:r>
              <a:rPr lang="en-US" sz="3600" b="1" dirty="0" smtClean="0"/>
              <a:t>Occipital Condyles- </a:t>
            </a:r>
            <a:r>
              <a:rPr lang="en-US" sz="3600" dirty="0" smtClean="0"/>
              <a:t>permits “nodding” motion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bone (posterior)</a:t>
            </a:r>
            <a:endParaRPr lang="en-US" dirty="0"/>
          </a:p>
        </p:txBody>
      </p:sp>
      <p:pic>
        <p:nvPicPr>
          <p:cNvPr id="4" name="Content Placeholder 3" descr="http://127.0.0.1/apvl/imgprint/ch07/labeled/atlas2e_03_12c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07" y="1600200"/>
            <a:ext cx="57913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markings </a:t>
            </a:r>
            <a:endParaRPr lang="en-US" dirty="0"/>
          </a:p>
        </p:txBody>
      </p:sp>
      <p:pic>
        <p:nvPicPr>
          <p:cNvPr id="4" name="Content Placeholder 3" descr="http://127.0.0.1/apvl/imgprint/ch07/labeled/atlas2e_03_07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Zygomatic</a:t>
            </a:r>
            <a:r>
              <a:rPr lang="en-US" b="1" dirty="0" smtClean="0"/>
              <a:t> process</a:t>
            </a:r>
            <a:r>
              <a:rPr lang="en-US" dirty="0" smtClean="0"/>
              <a:t>- posterior cheek</a:t>
            </a:r>
          </a:p>
          <a:p>
            <a:r>
              <a:rPr lang="en-US" b="1" dirty="0" smtClean="0"/>
              <a:t>Mandibular Fossa- </a:t>
            </a:r>
            <a:r>
              <a:rPr lang="en-US" dirty="0" smtClean="0"/>
              <a:t>forms part of the TMJ (temporal mandibular joint)</a:t>
            </a:r>
          </a:p>
          <a:p>
            <a:r>
              <a:rPr lang="en-US" b="1" dirty="0" smtClean="0"/>
              <a:t>External Auditory </a:t>
            </a:r>
            <a:r>
              <a:rPr lang="en-US" b="1" dirty="0" err="1" smtClean="0"/>
              <a:t>Meatus</a:t>
            </a:r>
            <a:r>
              <a:rPr lang="en-US" b="1" dirty="0" smtClean="0"/>
              <a:t>- </a:t>
            </a:r>
            <a:r>
              <a:rPr lang="en-US" dirty="0" smtClean="0"/>
              <a:t>ear hole</a:t>
            </a:r>
          </a:p>
          <a:p>
            <a:r>
              <a:rPr lang="en-US" b="1" dirty="0" err="1" smtClean="0"/>
              <a:t>Styloid</a:t>
            </a:r>
            <a:r>
              <a:rPr lang="en-US" b="1" dirty="0" smtClean="0"/>
              <a:t> Process- </a:t>
            </a:r>
            <a:r>
              <a:rPr lang="en-US" dirty="0" smtClean="0"/>
              <a:t>attaches tongue, neck       muscles and hyoid bone</a:t>
            </a:r>
          </a:p>
          <a:p>
            <a:r>
              <a:rPr lang="en-US" b="1" dirty="0" smtClean="0"/>
              <a:t>Mastoid Process- </a:t>
            </a:r>
            <a:r>
              <a:rPr lang="en-US" dirty="0" smtClean="0"/>
              <a:t>anchors neck muscle</a:t>
            </a:r>
          </a:p>
          <a:p>
            <a:r>
              <a:rPr lang="en-US" b="1" dirty="0" err="1" smtClean="0"/>
              <a:t>Stylomastoid</a:t>
            </a:r>
            <a:r>
              <a:rPr lang="en-US" b="1" dirty="0" smtClean="0"/>
              <a:t> Foramen</a:t>
            </a:r>
            <a:r>
              <a:rPr lang="en-US" dirty="0" smtClean="0"/>
              <a:t>- passage for facial nerves</a:t>
            </a:r>
          </a:p>
          <a:p>
            <a:r>
              <a:rPr lang="en-US" b="1" dirty="0" smtClean="0"/>
              <a:t>Middle Cranial </a:t>
            </a:r>
            <a:r>
              <a:rPr lang="en-US" b="1" dirty="0" err="1" smtClean="0"/>
              <a:t>Fossa</a:t>
            </a:r>
            <a:r>
              <a:rPr lang="en-US" dirty="0" smtClean="0"/>
              <a:t>- supports temporal lobe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bone</a:t>
            </a:r>
            <a:endParaRPr lang="en-US" dirty="0"/>
          </a:p>
        </p:txBody>
      </p:sp>
      <p:pic>
        <p:nvPicPr>
          <p:cNvPr id="6" name="Content Placeholder 5" descr="http://127.0.0.1/apvl/imgprint/ch07/labeled/pap10e_07_04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86"/>
            <a:ext cx="7162800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Sphenoid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err="1" smtClean="0"/>
              <a:t>Sella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Turcica</a:t>
            </a:r>
            <a:r>
              <a:rPr lang="en-US" sz="3600" b="1" dirty="0" smtClean="0"/>
              <a:t>- </a:t>
            </a:r>
            <a:r>
              <a:rPr lang="en-US" sz="3600" dirty="0" smtClean="0"/>
              <a:t>encloses pituitary</a:t>
            </a:r>
          </a:p>
          <a:p>
            <a:r>
              <a:rPr lang="en-US" sz="3600" b="1" dirty="0" smtClean="0"/>
              <a:t>Greater Wings</a:t>
            </a:r>
          </a:p>
          <a:p>
            <a:r>
              <a:rPr lang="en-US" sz="3600" b="1" dirty="0" smtClean="0"/>
              <a:t>Lesser Wings</a:t>
            </a:r>
          </a:p>
          <a:p>
            <a:r>
              <a:rPr lang="en-US" sz="3600" b="1" dirty="0" err="1" smtClean="0"/>
              <a:t>Pterygoid</a:t>
            </a:r>
            <a:r>
              <a:rPr lang="en-US" sz="3600" b="1" dirty="0" smtClean="0"/>
              <a:t> processes- </a:t>
            </a:r>
            <a:r>
              <a:rPr lang="en-US" sz="3600" dirty="0" smtClean="0"/>
              <a:t>anchors chewing muscles</a:t>
            </a:r>
          </a:p>
          <a:p>
            <a:pPr>
              <a:buNone/>
            </a:pPr>
            <a:r>
              <a:rPr lang="en-US" sz="3600" dirty="0" smtClean="0"/>
              <a:t>- </a:t>
            </a:r>
            <a:r>
              <a:rPr lang="en-US" sz="3600" dirty="0" smtClean="0">
                <a:solidFill>
                  <a:srgbClr val="002060"/>
                </a:solidFill>
              </a:rPr>
              <a:t>Sphenoid sinus</a:t>
            </a:r>
          </a:p>
          <a:p>
            <a:r>
              <a:rPr lang="en-US" sz="3600" dirty="0" smtClean="0"/>
              <a:t>Several </a:t>
            </a:r>
            <a:r>
              <a:rPr lang="en-US" sz="3600" b="1" dirty="0" smtClean="0"/>
              <a:t>foramen</a:t>
            </a:r>
            <a:r>
              <a:rPr lang="en-US" sz="3600" dirty="0" smtClean="0"/>
              <a:t> for passing vessels and nerves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8610600" cy="4691063"/>
          </a:xfrm>
        </p:spPr>
        <p:txBody>
          <a:bodyPr>
            <a:noAutofit/>
          </a:bodyPr>
          <a:lstStyle/>
          <a:p>
            <a:r>
              <a:rPr lang="en-US" sz="4000" dirty="0" smtClean="0"/>
              <a:t>Butterfly shaped bone that articulates with all other cranial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Sphenoid Bone</a:t>
            </a:r>
            <a:endParaRPr lang="en-US" dirty="0"/>
          </a:p>
        </p:txBody>
      </p:sp>
      <p:pic>
        <p:nvPicPr>
          <p:cNvPr id="7" name="Content Placeholder 6" descr="http://127.0.0.1/apvl/imgprint/ch07/labeled/atlas2e_03_09b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153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Ethmoid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Cribiform</a:t>
            </a:r>
            <a:r>
              <a:rPr lang="en-US" sz="3600" b="1" dirty="0" smtClean="0"/>
              <a:t> plate- </a:t>
            </a:r>
            <a:r>
              <a:rPr lang="en-US" sz="3600" dirty="0" smtClean="0"/>
              <a:t>roof of the nasal cavities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-has holes that allow passage for the 	olfactory nerves to pass into the brain 	(looks like a sieve)</a:t>
            </a:r>
          </a:p>
          <a:p>
            <a:r>
              <a:rPr lang="en-US" sz="3600" b="1" dirty="0" err="1" smtClean="0"/>
              <a:t>Crista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galli</a:t>
            </a:r>
            <a:r>
              <a:rPr lang="en-US" sz="3600" b="1" dirty="0" smtClean="0"/>
              <a:t>- </a:t>
            </a:r>
            <a:r>
              <a:rPr lang="en-US" sz="3600" dirty="0" smtClean="0"/>
              <a:t>secures brain to cranial cavity</a:t>
            </a:r>
          </a:p>
          <a:p>
            <a:pPr marL="0" indent="0">
              <a:buNone/>
            </a:pPr>
            <a:r>
              <a:rPr lang="en-US" sz="3600" dirty="0" smtClean="0"/>
              <a:t>(looks like a “rooster comb”) </a:t>
            </a:r>
          </a:p>
          <a:p>
            <a:r>
              <a:rPr lang="en-US" sz="3600" dirty="0" err="1" smtClean="0"/>
              <a:t>Ethmoid</a:t>
            </a:r>
            <a:r>
              <a:rPr lang="en-US" sz="3600" dirty="0" smtClean="0"/>
              <a:t> Sinus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Ethmoid</a:t>
            </a:r>
            <a:r>
              <a:rPr lang="en-US" dirty="0" smtClean="0"/>
              <a:t> bone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685800" y="1143000"/>
            <a:ext cx="3581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1" y="1143000"/>
            <a:ext cx="3886200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8" name="Content Placeholder 7" descr="http://127.0.0.1/apvl/imgprint/ch07/labeled/atlas2e_03_10c_li.jpg?mime=application/apv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127.0.0.1/apvl/imgprint/ch07/labeled/atlas2e_03_10b_li.jpg?mime=application/apvl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bones</a:t>
            </a:r>
            <a:endParaRPr lang="en-US" dirty="0"/>
          </a:p>
        </p:txBody>
      </p:sp>
      <p:pic>
        <p:nvPicPr>
          <p:cNvPr id="9" name="Content Placeholder 8" descr="http://127.0.0.1/apvl/imgprint/ch07/labeled/atlas2e_03_10a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28 Bones &amp; Hyoid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6 single</a:t>
            </a:r>
          </a:p>
          <a:p>
            <a:r>
              <a:rPr lang="en-US" sz="6000" dirty="0" smtClean="0"/>
              <a:t>11 paired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Body</a:t>
            </a:r>
            <a:r>
              <a:rPr lang="en-US" dirty="0" smtClean="0"/>
              <a:t>- chin</a:t>
            </a:r>
          </a:p>
          <a:p>
            <a:r>
              <a:rPr lang="en-US" b="1" dirty="0" smtClean="0"/>
              <a:t>Alveolar margins</a:t>
            </a:r>
            <a:r>
              <a:rPr lang="en-US" dirty="0" smtClean="0"/>
              <a:t>- anchors teeth</a:t>
            </a:r>
          </a:p>
          <a:p>
            <a:r>
              <a:rPr lang="en-US" b="1" dirty="0" smtClean="0"/>
              <a:t>Mental foramen- </a:t>
            </a:r>
            <a:r>
              <a:rPr lang="en-US" dirty="0" smtClean="0"/>
              <a:t>blood vessels and nerves to chin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-Rami</a:t>
            </a:r>
            <a:r>
              <a:rPr lang="en-US" dirty="0" smtClean="0"/>
              <a:t>- 2 uprights from body</a:t>
            </a:r>
          </a:p>
          <a:p>
            <a:pPr>
              <a:buNone/>
            </a:pPr>
            <a:r>
              <a:rPr lang="en-US" b="1" dirty="0" smtClean="0"/>
              <a:t>-Mandibular notch- </a:t>
            </a:r>
            <a:r>
              <a:rPr lang="en-US" dirty="0" smtClean="0"/>
              <a:t>superior rami</a:t>
            </a:r>
          </a:p>
          <a:p>
            <a:pPr>
              <a:buNone/>
            </a:pPr>
            <a:r>
              <a:rPr lang="en-US" b="1" dirty="0" smtClean="0"/>
              <a:t>-Coronoid process-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insertion of temporalis muscle (anterior)</a:t>
            </a:r>
          </a:p>
          <a:p>
            <a:pPr>
              <a:buNone/>
            </a:pPr>
            <a:r>
              <a:rPr lang="en-US" b="1" dirty="0" smtClean="0"/>
              <a:t>-Mandibular condyle</a:t>
            </a:r>
            <a:r>
              <a:rPr lang="en-US" dirty="0" smtClean="0"/>
              <a:t>- articulates with temporal bone at TMJ (posterior)</a:t>
            </a:r>
          </a:p>
          <a:p>
            <a:pPr>
              <a:buNone/>
            </a:pPr>
            <a:r>
              <a:rPr lang="en-US" b="1" dirty="0" smtClean="0"/>
              <a:t>-Mandibular foramina- </a:t>
            </a:r>
            <a:r>
              <a:rPr lang="en-US" dirty="0" smtClean="0"/>
              <a:t>medial surface of rami, nerves to lower teeth (</a:t>
            </a:r>
            <a:r>
              <a:rPr lang="en-US" dirty="0" err="1" smtClean="0"/>
              <a:t>novacaine</a:t>
            </a:r>
            <a:r>
              <a:rPr lang="en-US" dirty="0" smtClean="0"/>
              <a:t> area)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</a:t>
            </a:r>
            <a:endParaRPr lang="en-US" dirty="0"/>
          </a:p>
        </p:txBody>
      </p:sp>
      <p:pic>
        <p:nvPicPr>
          <p:cNvPr id="4" name="Content Placeholder 3" descr="http://127.0.0.1/apvl/imgprint/ch07/labeled/pap10e_07_10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1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715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Alveolar Margins- </a:t>
            </a:r>
            <a:r>
              <a:rPr lang="en-US" sz="3600" dirty="0" smtClean="0"/>
              <a:t>hold upper teeth</a:t>
            </a:r>
            <a:endParaRPr lang="en-US" dirty="0" smtClean="0"/>
          </a:p>
          <a:p>
            <a:r>
              <a:rPr lang="en-US" sz="3600" b="1" dirty="0" smtClean="0"/>
              <a:t>Palatine process- </a:t>
            </a:r>
            <a:r>
              <a:rPr lang="en-US" sz="3600" dirty="0" smtClean="0"/>
              <a:t>anterior, 2/3 of hard </a:t>
            </a:r>
          </a:p>
          <a:p>
            <a:pPr>
              <a:buNone/>
            </a:pPr>
            <a:r>
              <a:rPr lang="en-US" sz="3600" dirty="0" smtClean="0"/>
              <a:t>   palate</a:t>
            </a:r>
            <a:endParaRPr lang="en-US" dirty="0" smtClean="0"/>
          </a:p>
          <a:p>
            <a:r>
              <a:rPr lang="en-US" sz="3600" b="1" dirty="0" smtClean="0"/>
              <a:t>Frontal process- </a:t>
            </a:r>
            <a:r>
              <a:rPr lang="en-US" sz="3600" dirty="0" smtClean="0"/>
              <a:t>part of the bridge of the nose</a:t>
            </a:r>
            <a:endParaRPr lang="en-US" dirty="0" smtClean="0"/>
          </a:p>
          <a:p>
            <a:r>
              <a:rPr lang="en-US" sz="3600" b="1" dirty="0" smtClean="0"/>
              <a:t>Maxillary sinus- </a:t>
            </a:r>
            <a:r>
              <a:rPr lang="en-US" sz="3600" dirty="0" smtClean="0"/>
              <a:t>largest sinus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(2)</a:t>
            </a:r>
            <a:endParaRPr lang="en-US" dirty="0"/>
          </a:p>
        </p:txBody>
      </p:sp>
      <p:pic>
        <p:nvPicPr>
          <p:cNvPr id="4" name="Content Placeholder 3" descr="http://127.0.0.1/apvl/imgprint/ch07/labeled/pap10e_07_04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304" y="1143000"/>
            <a:ext cx="6837296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inferior view</a:t>
            </a:r>
            <a:endParaRPr lang="en-US" dirty="0"/>
          </a:p>
        </p:txBody>
      </p:sp>
      <p:pic>
        <p:nvPicPr>
          <p:cNvPr id="4" name="Content Placeholder 3" descr="http://127.0.0.1/apvl/imgprint/ch07/labeled/atlas2e_03_07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Zygomatic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Cheekbones- articulates with temporal (posterior) and maxillary (anterior)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127.0.0.1/apvl/imgprint/ch07/labeled/pap10e_07_04_li.jpg?mime=application/apv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594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bones (2)</a:t>
            </a:r>
            <a:endParaRPr lang="en-US" dirty="0"/>
          </a:p>
        </p:txBody>
      </p:sp>
      <p:pic>
        <p:nvPicPr>
          <p:cNvPr id="4" name="Content Placeholder 8" descr="http://127.0.0.1/apvl/imgprint/ch07/labeled/atlas2e_03_10a_li.jpg?mime=application/apvl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524000"/>
            <a:ext cx="4648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Fused medially to form the bridge of the nose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Lacrimal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Delicate, form the medial wall of orbit </a:t>
            </a:r>
          </a:p>
          <a:p>
            <a:r>
              <a:rPr lang="en-US" sz="4400" b="1" dirty="0" err="1" smtClean="0"/>
              <a:t>Lacrimal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fossa</a:t>
            </a:r>
            <a:r>
              <a:rPr lang="en-US" sz="4400" b="1" dirty="0" smtClean="0"/>
              <a:t>- </a:t>
            </a:r>
            <a:r>
              <a:rPr lang="en-US" sz="4400" dirty="0" smtClean="0"/>
              <a:t>house tear ducts</a:t>
            </a:r>
            <a:endParaRPr lang="en-US" sz="4400" dirty="0"/>
          </a:p>
        </p:txBody>
      </p:sp>
      <p:pic>
        <p:nvPicPr>
          <p:cNvPr id="5" name="Content Placeholder 4" descr="http://127.0.0.1/apvl/imgprint/ch07/labeled/pap10e_07_12_li.jpg?mime=application/apv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Palatine bones (2)</a:t>
            </a:r>
            <a:br>
              <a:rPr lang="en-US" dirty="0" smtClean="0"/>
            </a:br>
            <a:r>
              <a:rPr lang="en-US" dirty="0" smtClean="0"/>
              <a:t>-posterior hard palate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127.0.0.1/apvl/imgprint/ch07/labeled/atlas2e_03_07_li.jpg?mime=application/apv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782291" cy="36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127.0.0.1/apvl/imgprint/ch07/labeled/pap10e_07_07_li.jpg?mime=application/apv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057400"/>
            <a:ext cx="4267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Vomer</a:t>
            </a:r>
            <a:r>
              <a:rPr lang="en-US" sz="6600" dirty="0" smtClean="0"/>
              <a:t> (1)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Plow shaped, part of nasal cavity</a:t>
            </a:r>
            <a:endParaRPr lang="en-US" sz="5400" dirty="0"/>
          </a:p>
        </p:txBody>
      </p:sp>
      <p:pic>
        <p:nvPicPr>
          <p:cNvPr id="5" name="Content Placeholder 4" descr="http://127.0.0.1/apvl/imgprint/ch07/labeled/pap10e_07_07_li.jpg?mime=application/apv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4038600" cy="34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00"/>
                </a:solidFill>
              </a:rPr>
              <a:t>Cranium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Single</a:t>
            </a:r>
          </a:p>
          <a:p>
            <a:r>
              <a:rPr lang="en-US" dirty="0" smtClean="0"/>
              <a:t>Frontal</a:t>
            </a:r>
          </a:p>
          <a:p>
            <a:r>
              <a:rPr lang="en-US" dirty="0" smtClean="0"/>
              <a:t>Sphenoid</a:t>
            </a:r>
          </a:p>
          <a:p>
            <a:r>
              <a:rPr lang="en-US" dirty="0" err="1" smtClean="0"/>
              <a:t>Ethmoid</a:t>
            </a:r>
            <a:endParaRPr lang="en-US" dirty="0" smtClean="0"/>
          </a:p>
          <a:p>
            <a:r>
              <a:rPr lang="en-US" dirty="0" smtClean="0"/>
              <a:t>Occipital</a:t>
            </a:r>
          </a:p>
          <a:p>
            <a:endParaRPr lang="en-US" dirty="0" smtClean="0"/>
          </a:p>
          <a:p>
            <a:r>
              <a:rPr lang="en-US" sz="4000" b="1" dirty="0" smtClean="0"/>
              <a:t>Paired</a:t>
            </a:r>
          </a:p>
          <a:p>
            <a:r>
              <a:rPr lang="en-US" dirty="0" smtClean="0"/>
              <a:t>Parietal</a:t>
            </a:r>
          </a:p>
          <a:p>
            <a:r>
              <a:rPr lang="en-US" dirty="0" smtClean="0"/>
              <a:t>Temporal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Inferior Nasal </a:t>
            </a:r>
            <a:r>
              <a:rPr lang="en-US" dirty="0" err="1" smtClean="0"/>
              <a:t>Conchae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 descr="http://127.0.0.1/apvl/imgprint/ch07/labeled/atlas2e_03_10a_li.jpg?mime=application/apvl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505262"/>
            <a:ext cx="4192588" cy="43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5128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Part of the nasal cavity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160713" cy="641350"/>
          </a:xfrm>
        </p:spPr>
        <p:txBody>
          <a:bodyPr>
            <a:noAutofit/>
          </a:bodyPr>
          <a:lstStyle/>
          <a:p>
            <a:r>
              <a:rPr lang="en-US" sz="4400" dirty="0" smtClean="0"/>
              <a:t>Sinuses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-around nasal cavity</a:t>
            </a:r>
          </a:p>
          <a:p>
            <a:r>
              <a:rPr lang="en-US" sz="2800" dirty="0" smtClean="0"/>
              <a:t>-Function- lighten skulls, enhances voice, warms and humidifies inspired air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-Maxillary</a:t>
            </a:r>
          </a:p>
          <a:p>
            <a:r>
              <a:rPr lang="en-US" sz="2800" dirty="0" smtClean="0"/>
              <a:t>-Frontal</a:t>
            </a:r>
          </a:p>
          <a:p>
            <a:r>
              <a:rPr lang="en-US" sz="2800" dirty="0" smtClean="0"/>
              <a:t>-Sphenoid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Ethmoid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Content Placeholder 4" descr="http://127.0.0.1/apvl/imgprint/ch07/labeled/pap10e_07_13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Hyoid (1)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257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the anterior neck, moveable, the only bone that is not </a:t>
            </a:r>
            <a:r>
              <a:rPr lang="en-US" sz="4000" dirty="0" smtClean="0"/>
              <a:t>articulating with another bone</a:t>
            </a:r>
            <a:endParaRPr lang="en-US" sz="4000" dirty="0" smtClean="0"/>
          </a:p>
          <a:p>
            <a:r>
              <a:rPr lang="en-US" sz="4000" dirty="0" smtClean="0"/>
              <a:t>Holds the tongue</a:t>
            </a:r>
            <a:endParaRPr lang="en-US" sz="4000" dirty="0"/>
          </a:p>
        </p:txBody>
      </p:sp>
      <p:pic>
        <p:nvPicPr>
          <p:cNvPr id="7" name="Content Placeholder 3" descr="http://127.0.0.1/apvl/imgprint/ch07/labeled/atlas2e_03_13_li.jpg?mime=application/apv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0138"/>
            <a:ext cx="4038600" cy="31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638800" cy="1447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Auditory </a:t>
            </a:r>
            <a:r>
              <a:rPr lang="en-US" sz="6000" dirty="0" err="1" smtClean="0"/>
              <a:t>Ossicles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505200" cy="5334000"/>
          </a:xfrm>
        </p:spPr>
        <p:txBody>
          <a:bodyPr/>
          <a:lstStyle/>
          <a:p>
            <a:r>
              <a:rPr lang="en-US" dirty="0" err="1" smtClean="0"/>
              <a:t>Malleus</a:t>
            </a:r>
            <a:endParaRPr lang="en-US" dirty="0" smtClean="0"/>
          </a:p>
          <a:p>
            <a:r>
              <a:rPr lang="en-US" dirty="0" err="1" smtClean="0"/>
              <a:t>Incus</a:t>
            </a:r>
            <a:endParaRPr lang="en-US" dirty="0" smtClean="0"/>
          </a:p>
          <a:p>
            <a:r>
              <a:rPr lang="en-US" dirty="0" smtClean="0"/>
              <a:t>Stapes</a:t>
            </a:r>
            <a:endParaRPr lang="en-US" dirty="0"/>
          </a:p>
          <a:p>
            <a:r>
              <a:rPr lang="en-US" dirty="0" smtClean="0"/>
              <a:t>Tiny ligaments, join in a chain </a:t>
            </a:r>
          </a:p>
          <a:p>
            <a:r>
              <a:rPr lang="en-US" dirty="0" smtClean="0"/>
              <a:t>Transmit vibration from eardrum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1600200"/>
            <a:ext cx="6096000" cy="5257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http://127.0.0.1/apvl/imgprint/ch07/labeled/atlas2e_03_14_li.jpg?mime=application/apv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41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Skull- very thin, incomplete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passage thru birth canal</a:t>
            </a:r>
          </a:p>
          <a:p>
            <a:r>
              <a:rPr lang="en-US" dirty="0" smtClean="0"/>
              <a:t>Allows brain growth</a:t>
            </a:r>
          </a:p>
          <a:p>
            <a:endParaRPr lang="en-US" dirty="0" smtClean="0"/>
          </a:p>
        </p:txBody>
      </p:sp>
      <p:pic>
        <p:nvPicPr>
          <p:cNvPr id="7" name="Picture 6" descr="http://127.0.0.1/apvl/imgprint/ch07/labeled/atlas2e_03_12a_li.jpg?mime=application/apv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/>
              <a:t>-Birth</a:t>
            </a:r>
            <a:r>
              <a:rPr lang="en-US" sz="4400" dirty="0" smtClean="0"/>
              <a:t>-cranium is huge compared to facial bones</a:t>
            </a:r>
          </a:p>
          <a:p>
            <a:r>
              <a:rPr lang="en-US" sz="4400" dirty="0" smtClean="0"/>
              <a:t>-From ages 6-11, the face grows</a:t>
            </a:r>
          </a:p>
          <a:p>
            <a:r>
              <a:rPr lang="en-US" sz="4400" dirty="0" smtClean="0"/>
              <a:t>-Jaws, nose, cheekbones, become prominent </a:t>
            </a:r>
          </a:p>
          <a:p>
            <a:r>
              <a:rPr lang="en-US" sz="4400" dirty="0" smtClean="0"/>
              <a:t>-Respiratory passages and permanent teeth develop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/>
              <a:t>Wormian</a:t>
            </a:r>
            <a:r>
              <a:rPr lang="en-US" sz="8000" b="1" dirty="0" smtClean="0"/>
              <a:t> Bones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Tiny irregularly shaped bones that appear in suture lines</a:t>
            </a:r>
          </a:p>
          <a:p>
            <a:r>
              <a:rPr lang="en-US" sz="5400" dirty="0" smtClean="0"/>
              <a:t>Vary among individuals</a:t>
            </a:r>
          </a:p>
          <a:p>
            <a:r>
              <a:rPr lang="en-US" sz="5400" dirty="0" smtClean="0"/>
              <a:t>Unimportant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Face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b="1" dirty="0" smtClean="0"/>
              <a:t>Single:</a:t>
            </a:r>
          </a:p>
          <a:p>
            <a:r>
              <a:rPr lang="en-US" dirty="0" smtClean="0"/>
              <a:t>Mandible</a:t>
            </a:r>
          </a:p>
          <a:p>
            <a:r>
              <a:rPr lang="en-US" dirty="0" err="1" smtClean="0"/>
              <a:t>Vomer</a:t>
            </a:r>
            <a:endParaRPr lang="en-US" dirty="0" smtClean="0"/>
          </a:p>
          <a:p>
            <a:r>
              <a:rPr lang="en-US" sz="4300" b="1" dirty="0" smtClean="0"/>
              <a:t>Paired:</a:t>
            </a:r>
          </a:p>
          <a:p>
            <a:r>
              <a:rPr lang="en-US" dirty="0" smtClean="0"/>
              <a:t>Maxillae</a:t>
            </a:r>
          </a:p>
          <a:p>
            <a:r>
              <a:rPr lang="en-US" dirty="0" err="1" smtClean="0"/>
              <a:t>Zygomatic</a:t>
            </a:r>
            <a:endParaRPr lang="en-US" dirty="0" smtClean="0"/>
          </a:p>
          <a:p>
            <a:r>
              <a:rPr lang="en-US" dirty="0" err="1" smtClean="0"/>
              <a:t>Lacrimal</a:t>
            </a:r>
            <a:endParaRPr lang="en-US" dirty="0" smtClean="0"/>
          </a:p>
          <a:p>
            <a:r>
              <a:rPr lang="en-US" dirty="0" smtClean="0"/>
              <a:t>Inferior Nasal </a:t>
            </a:r>
            <a:r>
              <a:rPr lang="en-US" dirty="0" err="1" smtClean="0"/>
              <a:t>Conchae</a:t>
            </a:r>
            <a:endParaRPr lang="en-US" dirty="0" smtClean="0"/>
          </a:p>
          <a:p>
            <a:r>
              <a:rPr lang="en-US" dirty="0" smtClean="0"/>
              <a:t>Palatine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2192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Auditory </a:t>
            </a:r>
            <a:r>
              <a:rPr lang="en-US" sz="5400" dirty="0" err="1" smtClean="0">
                <a:solidFill>
                  <a:srgbClr val="FF0000"/>
                </a:solidFill>
              </a:rPr>
              <a:t>Ossicles</a:t>
            </a:r>
            <a:r>
              <a:rPr lang="en-US" sz="5400" dirty="0" smtClean="0">
                <a:solidFill>
                  <a:srgbClr val="FF0000"/>
                </a:solidFill>
              </a:rPr>
              <a:t> (bones of the ear)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15" descr="http://www.radiologyassistant.nl/images/thmb_45e037451c842tek-mo-3.jpg">
            <a:hlinkClick r:id="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68800" y="1942306"/>
            <a:ext cx="3524250" cy="25146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Malleous</a:t>
            </a:r>
            <a:endParaRPr lang="en-US" sz="5400" dirty="0" smtClean="0"/>
          </a:p>
          <a:p>
            <a:r>
              <a:rPr lang="en-US" sz="5400" dirty="0" err="1" smtClean="0"/>
              <a:t>Incus</a:t>
            </a:r>
            <a:endParaRPr lang="en-US" sz="5400" dirty="0" smtClean="0"/>
          </a:p>
          <a:p>
            <a:r>
              <a:rPr lang="en-US" sz="5400" dirty="0" smtClean="0"/>
              <a:t>Stapes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Frontal (1)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Markings: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4192588" cy="47894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000" b="1" dirty="0" smtClean="0"/>
              <a:t>Anterior Cranial </a:t>
            </a:r>
            <a:r>
              <a:rPr lang="en-US" sz="3000" b="1" dirty="0" err="1" smtClean="0"/>
              <a:t>Fossa</a:t>
            </a:r>
            <a:endParaRPr lang="en-US" sz="3000" b="1" dirty="0" smtClean="0"/>
          </a:p>
          <a:p>
            <a:pPr>
              <a:buNone/>
            </a:pPr>
            <a:r>
              <a:rPr lang="en-US" sz="3000" dirty="0" smtClean="0"/>
              <a:t>   - Supports frontal lobes</a:t>
            </a:r>
          </a:p>
          <a:p>
            <a:r>
              <a:rPr lang="en-US" sz="3200" b="1" dirty="0" smtClean="0"/>
              <a:t>Frontal </a:t>
            </a:r>
            <a:r>
              <a:rPr lang="en-US" sz="3200" b="1" dirty="0" err="1" smtClean="0"/>
              <a:t>Squama</a:t>
            </a:r>
            <a:r>
              <a:rPr lang="en-US" sz="3200" b="1" dirty="0" smtClean="0"/>
              <a:t>           </a:t>
            </a:r>
            <a:r>
              <a:rPr lang="en-US" sz="3200" dirty="0" smtClean="0"/>
              <a:t>- Forehead</a:t>
            </a:r>
          </a:p>
          <a:p>
            <a:r>
              <a:rPr lang="en-US" sz="3200" b="1" dirty="0" err="1" smtClean="0"/>
              <a:t>Supraorbital</a:t>
            </a:r>
            <a:r>
              <a:rPr lang="en-US" sz="3200" b="1" dirty="0" smtClean="0"/>
              <a:t> margins</a:t>
            </a:r>
          </a:p>
          <a:p>
            <a:pPr>
              <a:buNone/>
            </a:pPr>
            <a:r>
              <a:rPr lang="en-US" sz="3200" dirty="0" smtClean="0"/>
              <a:t>- Thick bone at eyebrow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270375" cy="4602163"/>
          </a:xfrm>
        </p:spPr>
        <p:txBody>
          <a:bodyPr/>
          <a:lstStyle/>
          <a:p>
            <a:r>
              <a:rPr lang="en-US" sz="3200" b="1" dirty="0" err="1" smtClean="0"/>
              <a:t>Glabella</a:t>
            </a:r>
            <a:r>
              <a:rPr lang="en-US" sz="3200" dirty="0" smtClean="0"/>
              <a:t>   - flat area      between orbits</a:t>
            </a:r>
          </a:p>
          <a:p>
            <a:r>
              <a:rPr lang="en-US" sz="3200" b="1" dirty="0" err="1" smtClean="0"/>
              <a:t>Supraorbital</a:t>
            </a:r>
            <a:r>
              <a:rPr lang="en-US" sz="3200" b="1" dirty="0" smtClean="0"/>
              <a:t> foramen</a:t>
            </a:r>
          </a:p>
          <a:p>
            <a:pPr>
              <a:buNone/>
            </a:pPr>
            <a:r>
              <a:rPr lang="en-US" sz="3200" dirty="0" smtClean="0"/>
              <a:t>-  Passage for artery and nerves</a:t>
            </a:r>
          </a:p>
          <a:p>
            <a:r>
              <a:rPr lang="en-US" sz="3200" b="1" dirty="0" smtClean="0"/>
              <a:t>Frontal sinuses</a:t>
            </a:r>
          </a:p>
          <a:p>
            <a:pPr>
              <a:buNone/>
            </a:pPr>
            <a:r>
              <a:rPr lang="en-US" sz="3200" dirty="0" smtClean="0"/>
              <a:t>      - lateral to </a:t>
            </a:r>
            <a:r>
              <a:rPr lang="en-US" sz="3200" dirty="0" err="1" smtClean="0"/>
              <a:t>glabella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127.0.0.1/apvl/imgprint/ch07/labeled/atlas2e_03_02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Parietal (2)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On top lateral sides of skull</a:t>
            </a:r>
          </a:p>
          <a:p>
            <a:r>
              <a:rPr lang="en-US" sz="4000" dirty="0" smtClean="0"/>
              <a:t>Sutures:</a:t>
            </a:r>
          </a:p>
          <a:p>
            <a:pPr marL="0" indent="0">
              <a:buNone/>
            </a:pPr>
            <a:r>
              <a:rPr lang="en-US" sz="4000" dirty="0" smtClean="0"/>
              <a:t>1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r>
              <a:rPr lang="en-US" sz="4000" b="1" dirty="0" smtClean="0"/>
              <a:t>Coronal</a:t>
            </a:r>
            <a:r>
              <a:rPr lang="en-US" sz="4000" dirty="0" smtClean="0"/>
              <a:t>- parietal meets frontal</a:t>
            </a:r>
          </a:p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b="1" dirty="0" err="1" smtClean="0"/>
              <a:t>Sagittal</a:t>
            </a:r>
            <a:r>
              <a:rPr lang="en-US" sz="4000" dirty="0" smtClean="0"/>
              <a:t>- parietal meets parietal</a:t>
            </a:r>
          </a:p>
          <a:p>
            <a:pPr marL="0" indent="0">
              <a:buNone/>
            </a:pPr>
            <a:r>
              <a:rPr lang="en-US" sz="4000" dirty="0" smtClean="0"/>
              <a:t>3. </a:t>
            </a:r>
            <a:r>
              <a:rPr lang="en-US" sz="4000" b="1" dirty="0" err="1" smtClean="0"/>
              <a:t>Lamboidal</a:t>
            </a:r>
            <a:r>
              <a:rPr lang="en-US" sz="4000" dirty="0" smtClean="0"/>
              <a:t>- parietal meets occipital</a:t>
            </a:r>
          </a:p>
          <a:p>
            <a:pPr marL="0" indent="0">
              <a:buNone/>
            </a:pPr>
            <a:r>
              <a:rPr lang="en-US" sz="4000" dirty="0" smtClean="0"/>
              <a:t>4. </a:t>
            </a:r>
            <a:r>
              <a:rPr lang="en-US" sz="4000" b="1" dirty="0" err="1" smtClean="0"/>
              <a:t>Squamous</a:t>
            </a:r>
            <a:r>
              <a:rPr lang="en-US" sz="4000" dirty="0" smtClean="0"/>
              <a:t>- parietal meets temporal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Sutures</a:t>
            </a:r>
            <a:endParaRPr lang="en-US" sz="6600" dirty="0"/>
          </a:p>
        </p:txBody>
      </p:sp>
      <p:pic>
        <p:nvPicPr>
          <p:cNvPr id="4" name="Content Placeholder 3" descr="http://127.0.0.1/apvl/imgprint/ch07/labeled/atlas2e_03_06_li.jpg?mime=application/apv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571</Words>
  <Application>Microsoft Office PowerPoint</Application>
  <PresentationFormat>On-screen Show (4:3)</PresentationFormat>
  <Paragraphs>141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Skull Bones</vt:lpstr>
      <vt:lpstr>28 Bones &amp; Hyoid</vt:lpstr>
      <vt:lpstr>Cranium </vt:lpstr>
      <vt:lpstr>Face</vt:lpstr>
      <vt:lpstr>Auditory Ossicles (bones of the ear)</vt:lpstr>
      <vt:lpstr>Frontal (1)</vt:lpstr>
      <vt:lpstr>PowerPoint Presentation</vt:lpstr>
      <vt:lpstr>Parietal (2)</vt:lpstr>
      <vt:lpstr>Sutures</vt:lpstr>
      <vt:lpstr>Occipital (1)</vt:lpstr>
      <vt:lpstr>Occipital bone (posterior)</vt:lpstr>
      <vt:lpstr>Occipital markings </vt:lpstr>
      <vt:lpstr>Temporal (2)</vt:lpstr>
      <vt:lpstr>Temporal bone</vt:lpstr>
      <vt:lpstr>Sphenoid (1)</vt:lpstr>
      <vt:lpstr>Sphenoid Bone</vt:lpstr>
      <vt:lpstr>Ethmoid (1)</vt:lpstr>
      <vt:lpstr>Ethmoid bone</vt:lpstr>
      <vt:lpstr>Facial bones</vt:lpstr>
      <vt:lpstr>Mandible</vt:lpstr>
      <vt:lpstr>Mandible</vt:lpstr>
      <vt:lpstr>Maxillary</vt:lpstr>
      <vt:lpstr>Maxillary (2)</vt:lpstr>
      <vt:lpstr>Maxillary inferior view</vt:lpstr>
      <vt:lpstr>Zygomatic (2)</vt:lpstr>
      <vt:lpstr>Nasal bones (2)</vt:lpstr>
      <vt:lpstr>Lacrimal (2)</vt:lpstr>
      <vt:lpstr>Palatine bones (2) -posterior hard palate</vt:lpstr>
      <vt:lpstr>Vomer (1)</vt:lpstr>
      <vt:lpstr>Inferior Nasal Conchae (2)</vt:lpstr>
      <vt:lpstr>Sinuses</vt:lpstr>
      <vt:lpstr>Hyoid (1)</vt:lpstr>
      <vt:lpstr>Auditory Ossicles</vt:lpstr>
      <vt:lpstr>Fetal Skull- very thin, incomplete</vt:lpstr>
      <vt:lpstr>PowerPoint Presentation</vt:lpstr>
      <vt:lpstr>Wormian Bones</vt:lpstr>
    </vt:vector>
  </TitlesOfParts>
  <Company>PCS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 Bones</dc:title>
  <dc:creator>PCS</dc:creator>
  <cp:lastModifiedBy>Kubajak, Jenny</cp:lastModifiedBy>
  <cp:revision>29</cp:revision>
  <dcterms:created xsi:type="dcterms:W3CDTF">2009-10-09T13:47:49Z</dcterms:created>
  <dcterms:modified xsi:type="dcterms:W3CDTF">2016-12-02T18:00:33Z</dcterms:modified>
</cp:coreProperties>
</file>