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7" r:id="rId2"/>
    <p:sldId id="282" r:id="rId3"/>
    <p:sldId id="281" r:id="rId4"/>
    <p:sldId id="280" r:id="rId5"/>
    <p:sldId id="278" r:id="rId6"/>
    <p:sldId id="296" r:id="rId7"/>
    <p:sldId id="283" r:id="rId8"/>
    <p:sldId id="260" r:id="rId9"/>
    <p:sldId id="261" r:id="rId10"/>
    <p:sldId id="262" r:id="rId11"/>
    <p:sldId id="263" r:id="rId12"/>
    <p:sldId id="264" r:id="rId13"/>
    <p:sldId id="284" r:id="rId14"/>
    <p:sldId id="265" r:id="rId15"/>
    <p:sldId id="266" r:id="rId16"/>
    <p:sldId id="267" r:id="rId17"/>
    <p:sldId id="268" r:id="rId18"/>
    <p:sldId id="277" r:id="rId19"/>
    <p:sldId id="285" r:id="rId20"/>
    <p:sldId id="298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A3E0DA-B81D-4C71-B9C6-E499D6003A76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2ABE98-92CE-45C0-A9D1-7C3C1756A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45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25C8-B81B-4D15-9DBF-461A1200D22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87B1-27E5-4373-B189-9822C41B05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25C8-B81B-4D15-9DBF-461A1200D22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87B1-27E5-4373-B189-9822C41B0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25C8-B81B-4D15-9DBF-461A1200D22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87B1-27E5-4373-B189-9822C41B0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25C8-B81B-4D15-9DBF-461A1200D22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87B1-27E5-4373-B189-9822C41B0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25C8-B81B-4D15-9DBF-461A1200D22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87B1-27E5-4373-B189-9822C41B05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25C8-B81B-4D15-9DBF-461A1200D22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87B1-27E5-4373-B189-9822C41B0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25C8-B81B-4D15-9DBF-461A1200D22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87B1-27E5-4373-B189-9822C41B05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25C8-B81B-4D15-9DBF-461A1200D22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87B1-27E5-4373-B189-9822C41B0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25C8-B81B-4D15-9DBF-461A1200D22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87B1-27E5-4373-B189-9822C41B0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25C8-B81B-4D15-9DBF-461A1200D22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87B1-27E5-4373-B189-9822C41B05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25C8-B81B-4D15-9DBF-461A1200D22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87B1-27E5-4373-B189-9822C41B0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E5A25C8-B81B-4D15-9DBF-461A1200D22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40D87B1-27E5-4373-B189-9822C41B0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772400" cy="2200275"/>
          </a:xfrm>
        </p:spPr>
        <p:txBody>
          <a:bodyPr>
            <a:normAutofit/>
          </a:bodyPr>
          <a:lstStyle/>
          <a:p>
            <a:r>
              <a:rPr lang="en-US" dirty="0"/>
              <a:t>Photosynthesis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72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Chloroplasts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Organelle in plant cells needed for </a:t>
            </a:r>
            <a:r>
              <a:rPr lang="en-US" b="1" dirty="0"/>
              <a:t>photosynthesis</a:t>
            </a:r>
          </a:p>
          <a:p>
            <a:r>
              <a:rPr lang="en-US" b="1" dirty="0"/>
              <a:t>Double</a:t>
            </a:r>
            <a:r>
              <a:rPr lang="en-US" dirty="0"/>
              <a:t> membrane</a:t>
            </a:r>
          </a:p>
          <a:p>
            <a:r>
              <a:rPr lang="en-US" dirty="0"/>
              <a:t>Two parts</a:t>
            </a:r>
          </a:p>
          <a:p>
            <a:pPr lvl="1"/>
            <a:r>
              <a:rPr lang="en-US" dirty="0"/>
              <a:t>Grana</a:t>
            </a:r>
          </a:p>
          <a:p>
            <a:pPr lvl="1"/>
            <a:r>
              <a:rPr lang="en-US" b="1" dirty="0" err="1"/>
              <a:t>Stroma</a:t>
            </a:r>
            <a:r>
              <a:rPr lang="en-US" b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450843"/>
            <a:ext cx="4363654" cy="40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1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Stacks of membrane-enclosed compartments called </a:t>
            </a:r>
            <a:r>
              <a:rPr lang="en-US" b="1" dirty="0"/>
              <a:t>thylakoids</a:t>
            </a:r>
          </a:p>
          <a:p>
            <a:pPr lvl="1"/>
            <a:r>
              <a:rPr lang="en-US" dirty="0"/>
              <a:t>Membrane of thylakoids contain chlorophyll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97830"/>
            <a:ext cx="3475037" cy="324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0" y="3200400"/>
            <a:ext cx="38957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4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Fluid that surrounds the grana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461927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2611624"/>
            <a:ext cx="3893574" cy="28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NADPH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or transfer high energy electrons throughout the cell</a:t>
            </a:r>
          </a:p>
          <a:p>
            <a:pPr lvl="1"/>
            <a:r>
              <a:rPr lang="en-US" b="1" dirty="0"/>
              <a:t>NADP+</a:t>
            </a:r>
            <a:r>
              <a:rPr lang="en-US" dirty="0"/>
              <a:t> (</a:t>
            </a:r>
            <a:r>
              <a:rPr lang="en-US" dirty="0" err="1"/>
              <a:t>Nicotinamide</a:t>
            </a:r>
            <a:r>
              <a:rPr lang="en-US" dirty="0"/>
              <a:t> adenine dinucleotide phosphate)</a:t>
            </a:r>
          </a:p>
          <a:p>
            <a:pPr lvl="2"/>
            <a:r>
              <a:rPr lang="en-US" dirty="0"/>
              <a:t>Accepts and carries </a:t>
            </a:r>
            <a:r>
              <a:rPr lang="en-US" b="1" dirty="0"/>
              <a:t>two electrons </a:t>
            </a:r>
            <a:r>
              <a:rPr lang="en-US" dirty="0"/>
              <a:t>and</a:t>
            </a:r>
            <a:r>
              <a:rPr lang="en-US" b="1" dirty="0"/>
              <a:t> one hydrogen ion </a:t>
            </a:r>
            <a:r>
              <a:rPr lang="en-US" dirty="0"/>
              <a:t>(H+)</a:t>
            </a:r>
          </a:p>
          <a:p>
            <a:pPr lvl="2"/>
            <a:r>
              <a:rPr lang="en-US" dirty="0"/>
              <a:t>Turns NADP+ into </a:t>
            </a:r>
            <a:r>
              <a:rPr lang="en-US" b="1" dirty="0"/>
              <a:t>NADPH </a:t>
            </a:r>
          </a:p>
          <a:p>
            <a:pPr lvl="1"/>
            <a:r>
              <a:rPr lang="en-US" dirty="0"/>
              <a:t>One way to capture light energy so the cell can use it</a:t>
            </a:r>
          </a:p>
        </p:txBody>
      </p:sp>
    </p:spTree>
    <p:extLst>
      <p:ext uri="{BB962C8B-B14F-4D97-AF65-F5344CB8AC3E}">
        <p14:creationId xmlns:p14="http://schemas.microsoft.com/office/powerpoint/2010/main" val="1838929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Photosynthetic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Light-dependent reactions</a:t>
            </a:r>
          </a:p>
          <a:p>
            <a:r>
              <a:rPr lang="en-US" dirty="0"/>
              <a:t>Light-independent reactions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3200"/>
            <a:ext cx="5486400" cy="41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49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Light-dependent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Capture</a:t>
            </a:r>
            <a:r>
              <a:rPr lang="en-US" dirty="0"/>
              <a:t> energy from the sunlight</a:t>
            </a:r>
          </a:p>
          <a:p>
            <a:pPr lvl="1"/>
            <a:r>
              <a:rPr lang="en-US" b="1" i="1" dirty="0"/>
              <a:t>Photosystem II </a:t>
            </a:r>
            <a:r>
              <a:rPr lang="en-US" i="1" dirty="0"/>
              <a:t>absorbs light first</a:t>
            </a:r>
          </a:p>
          <a:p>
            <a:r>
              <a:rPr lang="en-US" dirty="0"/>
              <a:t>Within and across the </a:t>
            </a:r>
            <a:r>
              <a:rPr lang="en-US" b="1" dirty="0"/>
              <a:t>thylakoid</a:t>
            </a:r>
            <a:r>
              <a:rPr lang="en-US" dirty="0"/>
              <a:t> membranes</a:t>
            </a:r>
          </a:p>
          <a:p>
            <a:r>
              <a:rPr lang="en-US" dirty="0"/>
              <a:t>Needed materials: </a:t>
            </a:r>
            <a:r>
              <a:rPr lang="en-US" b="1" dirty="0"/>
              <a:t>water</a:t>
            </a:r>
            <a:r>
              <a:rPr lang="en-US" dirty="0"/>
              <a:t>, sunlight</a:t>
            </a:r>
          </a:p>
          <a:p>
            <a:r>
              <a:rPr lang="en-US" dirty="0"/>
              <a:t>Releases </a:t>
            </a:r>
            <a:r>
              <a:rPr lang="en-US" b="1" dirty="0"/>
              <a:t>oxygen</a:t>
            </a:r>
          </a:p>
          <a:p>
            <a:r>
              <a:rPr lang="en-US" dirty="0"/>
              <a:t>Produces ATP, </a:t>
            </a:r>
            <a:r>
              <a:rPr lang="en-US" b="1" dirty="0"/>
              <a:t>NADPH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94916"/>
            <a:ext cx="4053457" cy="30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42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Light-independent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called: </a:t>
            </a:r>
            <a:r>
              <a:rPr lang="en-US" b="1" dirty="0"/>
              <a:t>Calvin Cycle</a:t>
            </a:r>
            <a:r>
              <a:rPr lang="en-US" dirty="0"/>
              <a:t>, Dark reactions</a:t>
            </a:r>
          </a:p>
          <a:p>
            <a:r>
              <a:rPr lang="en-US" dirty="0"/>
              <a:t>Uses </a:t>
            </a:r>
            <a:r>
              <a:rPr lang="en-US" b="1" dirty="0"/>
              <a:t>energy</a:t>
            </a:r>
            <a:r>
              <a:rPr lang="en-US" dirty="0"/>
              <a:t> from light-dependent reactions to make sugars</a:t>
            </a:r>
          </a:p>
          <a:p>
            <a:r>
              <a:rPr lang="en-US" dirty="0"/>
              <a:t>Occurs in </a:t>
            </a:r>
            <a:r>
              <a:rPr lang="en-US" b="1" dirty="0" err="1"/>
              <a:t>stroma</a:t>
            </a:r>
            <a:endParaRPr lang="en-US" b="1" dirty="0"/>
          </a:p>
          <a:p>
            <a:r>
              <a:rPr lang="en-US" dirty="0"/>
              <a:t>ATP, </a:t>
            </a:r>
            <a:r>
              <a:rPr lang="en-US" b="1" dirty="0"/>
              <a:t>NADPH</a:t>
            </a:r>
            <a:r>
              <a:rPr lang="en-US" dirty="0"/>
              <a:t>,  CO</a:t>
            </a:r>
            <a:r>
              <a:rPr lang="en-US" baseline="-25000" dirty="0"/>
              <a:t>2</a:t>
            </a:r>
            <a:r>
              <a:rPr lang="en-US" dirty="0"/>
              <a:t> is needed</a:t>
            </a:r>
          </a:p>
          <a:p>
            <a:r>
              <a:rPr lang="en-US" b="1" dirty="0"/>
              <a:t>Glucose</a:t>
            </a:r>
            <a:r>
              <a:rPr lang="en-US" dirty="0"/>
              <a:t> is made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53265"/>
            <a:ext cx="3858838" cy="290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12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Photosynthetic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6CO</a:t>
            </a:r>
            <a:r>
              <a:rPr lang="en-US" sz="3200" baseline="-25000" dirty="0"/>
              <a:t>2</a:t>
            </a:r>
            <a:r>
              <a:rPr lang="en-US" sz="3200" dirty="0"/>
              <a:t> + 6H</a:t>
            </a:r>
            <a:r>
              <a:rPr lang="en-US" sz="3200" baseline="-25000" dirty="0"/>
              <a:t>2</a:t>
            </a:r>
            <a:r>
              <a:rPr lang="en-US" sz="3200" dirty="0"/>
              <a:t>O + energy </a:t>
            </a:r>
            <a:r>
              <a:rPr lang="en-US" sz="3200" dirty="0">
                <a:sym typeface="Wingdings" panose="05000000000000000000" pitchFamily="2" charset="2"/>
              </a:rPr>
              <a:t> C</a:t>
            </a:r>
            <a:r>
              <a:rPr lang="en-US" sz="3200" baseline="-25000" dirty="0">
                <a:sym typeface="Wingdings" panose="05000000000000000000" pitchFamily="2" charset="2"/>
              </a:rPr>
              <a:t>6</a:t>
            </a:r>
            <a:r>
              <a:rPr lang="en-US" sz="3200" dirty="0">
                <a:sym typeface="Wingdings" panose="05000000000000000000" pitchFamily="2" charset="2"/>
              </a:rPr>
              <a:t>H</a:t>
            </a:r>
            <a:r>
              <a:rPr lang="en-US" sz="3200" baseline="-25000" dirty="0">
                <a:sym typeface="Wingdings" panose="05000000000000000000" pitchFamily="2" charset="2"/>
              </a:rPr>
              <a:t>12</a:t>
            </a:r>
            <a:r>
              <a:rPr lang="en-US" sz="3200" dirty="0">
                <a:sym typeface="Wingdings" panose="05000000000000000000" pitchFamily="2" charset="2"/>
              </a:rPr>
              <a:t>O</a:t>
            </a:r>
            <a:r>
              <a:rPr lang="en-US" sz="3200" baseline="-25000" dirty="0">
                <a:sym typeface="Wingdings" panose="05000000000000000000" pitchFamily="2" charset="2"/>
              </a:rPr>
              <a:t>6</a:t>
            </a:r>
            <a:r>
              <a:rPr lang="en-US" sz="3200" dirty="0">
                <a:sym typeface="Wingdings" panose="05000000000000000000" pitchFamily="2" charset="2"/>
              </a:rPr>
              <a:t> + 6O</a:t>
            </a:r>
            <a:r>
              <a:rPr lang="en-US" sz="3200" baseline="-25000" dirty="0">
                <a:sym typeface="Wingdings" panose="05000000000000000000" pitchFamily="2" charset="2"/>
              </a:rPr>
              <a:t>2</a:t>
            </a:r>
            <a:endParaRPr lang="en-US" sz="3200" baseline="-25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5072154" cy="38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29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46" y="1600200"/>
            <a:ext cx="6486708" cy="4876800"/>
          </a:xfrm>
        </p:spPr>
      </p:pic>
    </p:spTree>
    <p:extLst>
      <p:ext uri="{BB962C8B-B14F-4D97-AF65-F5344CB8AC3E}">
        <p14:creationId xmlns:p14="http://schemas.microsoft.com/office/powerpoint/2010/main" val="953262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Amount of water</a:t>
            </a:r>
          </a:p>
          <a:p>
            <a:pPr lvl="1"/>
            <a:r>
              <a:rPr lang="en-US" dirty="0"/>
              <a:t>Plants in dry environments have waxy cuticle on leaves to prevent water loss</a:t>
            </a:r>
          </a:p>
          <a:p>
            <a:r>
              <a:rPr lang="en-US" b="1" dirty="0"/>
              <a:t>Temperature </a:t>
            </a:r>
          </a:p>
          <a:p>
            <a:pPr lvl="1"/>
            <a:r>
              <a:rPr lang="en-US" dirty="0"/>
              <a:t>Functions best between 0 C and 35 C</a:t>
            </a:r>
          </a:p>
          <a:p>
            <a:pPr lvl="1"/>
            <a:r>
              <a:rPr lang="en-US" dirty="0"/>
              <a:t>Enzyme function is affected outside of this range</a:t>
            </a:r>
          </a:p>
          <a:p>
            <a:r>
              <a:rPr lang="en-US" b="1" dirty="0"/>
              <a:t>Light intensity</a:t>
            </a:r>
          </a:p>
          <a:p>
            <a:pPr lvl="1"/>
            <a:r>
              <a:rPr lang="en-US" dirty="0"/>
              <a:t>More light, more photosynthesis until plant maxes out productivity</a:t>
            </a:r>
          </a:p>
        </p:txBody>
      </p:sp>
    </p:spTree>
    <p:extLst>
      <p:ext uri="{BB962C8B-B14F-4D97-AF65-F5344CB8AC3E}">
        <p14:creationId xmlns:p14="http://schemas.microsoft.com/office/powerpoint/2010/main" val="129053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Energy and Life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8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 </a:t>
            </a:r>
            <a:r>
              <a:rPr lang="en-US" dirty="0" err="1"/>
              <a:t>MiniQuiz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chlorophyll?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Describe NADPH and NADP+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Name the two parts of photosynthesis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Where do they occur?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needed for photosynthesis to occur?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released at the end of the photosynthetic reaction?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Write the balanced equation for photosynthesis.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three factors affect the rate of photosynthesis?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Autotrophs and Heterotrophs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Autotrophs</a:t>
            </a:r>
            <a:r>
              <a:rPr lang="en-US" dirty="0"/>
              <a:t>: organisms that can make their own food</a:t>
            </a:r>
          </a:p>
          <a:p>
            <a:pPr lvl="1"/>
            <a:r>
              <a:rPr lang="en-US" dirty="0"/>
              <a:t>Use of light or chemical energy</a:t>
            </a:r>
          </a:p>
          <a:p>
            <a:pPr lvl="1"/>
            <a:r>
              <a:rPr lang="en-US" dirty="0"/>
              <a:t>Also called </a:t>
            </a:r>
            <a:r>
              <a:rPr lang="en-US" b="1" dirty="0"/>
              <a:t>producers</a:t>
            </a:r>
          </a:p>
          <a:p>
            <a:r>
              <a:rPr lang="en-US" b="1" dirty="0"/>
              <a:t>Heterotrophs</a:t>
            </a:r>
            <a:r>
              <a:rPr lang="en-US" dirty="0"/>
              <a:t>: obtain energy from eating other organisms</a:t>
            </a:r>
          </a:p>
          <a:p>
            <a:pPr lvl="1"/>
            <a:r>
              <a:rPr lang="en-US" dirty="0"/>
              <a:t>Also called </a:t>
            </a:r>
            <a:r>
              <a:rPr lang="en-US" b="1" dirty="0"/>
              <a:t>consumers</a:t>
            </a:r>
          </a:p>
        </p:txBody>
      </p:sp>
    </p:spTree>
    <p:extLst>
      <p:ext uri="{BB962C8B-B14F-4D97-AF65-F5344CB8AC3E}">
        <p14:creationId xmlns:p14="http://schemas.microsoft.com/office/powerpoint/2010/main" val="240627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Energy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ATP</a:t>
            </a:r>
            <a:r>
              <a:rPr lang="en-US" dirty="0"/>
              <a:t> = adenosine triphosphate</a:t>
            </a:r>
          </a:p>
          <a:p>
            <a:r>
              <a:rPr lang="en-US" dirty="0"/>
              <a:t>ATP stores and transfers energy around the cell</a:t>
            </a:r>
          </a:p>
          <a:p>
            <a:pPr lvl="1"/>
            <a:r>
              <a:rPr lang="en-US" dirty="0"/>
              <a:t>For a very short </a:t>
            </a:r>
            <a:r>
              <a:rPr lang="en-US" b="1" dirty="0"/>
              <a:t>period of time</a:t>
            </a:r>
          </a:p>
          <a:p>
            <a:r>
              <a:rPr lang="en-US" dirty="0"/>
              <a:t>Made up of:</a:t>
            </a:r>
          </a:p>
          <a:p>
            <a:pPr lvl="1"/>
            <a:r>
              <a:rPr lang="en-US" b="1" dirty="0"/>
              <a:t>Ribose</a:t>
            </a:r>
          </a:p>
          <a:p>
            <a:pPr lvl="1"/>
            <a:r>
              <a:rPr lang="en-US" b="1" dirty="0"/>
              <a:t>Adenine</a:t>
            </a:r>
          </a:p>
          <a:p>
            <a:pPr lvl="1"/>
            <a:r>
              <a:rPr lang="en-US" b="1" dirty="0"/>
              <a:t>Three phosphates</a:t>
            </a:r>
          </a:p>
          <a:p>
            <a:pPr lvl="1"/>
            <a:endParaRPr lang="en-US" dirty="0"/>
          </a:p>
          <a:p>
            <a:r>
              <a:rPr lang="en-US" dirty="0"/>
              <a:t>When ATP releases energy it becomes </a:t>
            </a:r>
            <a:r>
              <a:rPr lang="en-US" b="1" dirty="0"/>
              <a:t>ADP, </a:t>
            </a:r>
            <a:r>
              <a:rPr lang="en-US" dirty="0"/>
              <a:t>Adenosine diphosphate </a:t>
            </a:r>
          </a:p>
          <a:p>
            <a:pPr lvl="1"/>
            <a:r>
              <a:rPr lang="en-US" b="1" dirty="0"/>
              <a:t>Breaks</a:t>
            </a:r>
            <a:r>
              <a:rPr lang="en-US" dirty="0"/>
              <a:t> a phosphate bond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5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ATP to ADP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50" y="116817"/>
            <a:ext cx="4942368" cy="300738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124200"/>
            <a:ext cx="6177029" cy="358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34725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Adenosine Triphosphate</a:t>
            </a:r>
          </a:p>
        </p:txBody>
      </p:sp>
    </p:spTree>
    <p:extLst>
      <p:ext uri="{BB962C8B-B14F-4D97-AF65-F5344CB8AC3E}">
        <p14:creationId xmlns:p14="http://schemas.microsoft.com/office/powerpoint/2010/main" val="292914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ATP Synthase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</a:t>
            </a:r>
            <a:r>
              <a:rPr lang="en-US" b="1" dirty="0"/>
              <a:t>ATP</a:t>
            </a:r>
            <a:r>
              <a:rPr lang="en-US" dirty="0"/>
              <a:t> from ADP and a phosphate group.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7315200" cy="369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0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Photosynthesis: </a:t>
            </a:r>
            <a:br>
              <a:rPr lang="en-US" dirty="0"/>
            </a:br>
            <a:r>
              <a:rPr lang="en-US" dirty="0"/>
              <a:t>		An Overview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1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 energy from the </a:t>
            </a:r>
            <a:r>
              <a:rPr lang="en-US" b="1" dirty="0"/>
              <a:t>sun</a:t>
            </a:r>
            <a:r>
              <a:rPr lang="en-US" dirty="0"/>
              <a:t> to make </a:t>
            </a:r>
            <a:r>
              <a:rPr lang="en-US" b="1" dirty="0"/>
              <a:t>sugars</a:t>
            </a:r>
            <a:r>
              <a:rPr lang="en-US" dirty="0"/>
              <a:t> </a:t>
            </a:r>
          </a:p>
          <a:p>
            <a:r>
              <a:rPr lang="en-US" dirty="0"/>
              <a:t>Plants absorb </a:t>
            </a:r>
            <a:r>
              <a:rPr lang="en-US" b="1" dirty="0"/>
              <a:t>visible</a:t>
            </a:r>
            <a:r>
              <a:rPr lang="en-US" dirty="0"/>
              <a:t> light</a:t>
            </a:r>
          </a:p>
          <a:p>
            <a:pPr lvl="1"/>
            <a:r>
              <a:rPr lang="en-US" dirty="0"/>
              <a:t>Visible light has a spectrum</a:t>
            </a:r>
          </a:p>
          <a:p>
            <a:pPr lvl="1"/>
            <a:r>
              <a:rPr lang="en-US" dirty="0"/>
              <a:t>Looks white, but actually</a:t>
            </a:r>
            <a:r>
              <a:rPr lang="en-US" b="1" dirty="0"/>
              <a:t> many colors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05200"/>
            <a:ext cx="6629400" cy="31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Chlorophyll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b="1" dirty="0"/>
              <a:t>Pigment</a:t>
            </a:r>
            <a:r>
              <a:rPr lang="en-US" dirty="0"/>
              <a:t> in plants to absorb light</a:t>
            </a:r>
          </a:p>
          <a:p>
            <a:r>
              <a:rPr lang="en-US" dirty="0"/>
              <a:t>Chlorophyll a and </a:t>
            </a:r>
            <a:r>
              <a:rPr lang="en-US" b="1" dirty="0"/>
              <a:t>chlorophyll b</a:t>
            </a:r>
          </a:p>
          <a:p>
            <a:pPr lvl="1"/>
            <a:r>
              <a:rPr lang="en-US" i="1" dirty="0"/>
              <a:t>ALSO: carotenoids: yellow/orange pigments</a:t>
            </a:r>
          </a:p>
          <a:p>
            <a:r>
              <a:rPr lang="en-US" dirty="0"/>
              <a:t>Absorbs mostly </a:t>
            </a:r>
            <a:r>
              <a:rPr lang="en-US" b="1" dirty="0"/>
              <a:t>red and blue light</a:t>
            </a:r>
          </a:p>
          <a:p>
            <a:r>
              <a:rPr lang="en-US" b="1" dirty="0"/>
              <a:t>Reflects</a:t>
            </a:r>
            <a:r>
              <a:rPr lang="en-US" dirty="0"/>
              <a:t> back green light – so plants look green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814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61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911</TotalTime>
  <Words>422</Words>
  <Application>Microsoft Office PowerPoint</Application>
  <PresentationFormat>On-screen Show (4:3)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Clarity</vt:lpstr>
      <vt:lpstr>Photosynthesis</vt:lpstr>
      <vt:lpstr> Energy and Life</vt:lpstr>
      <vt:lpstr>Autotrophs and Heterotrophs</vt:lpstr>
      <vt:lpstr>Cellular Energy</vt:lpstr>
      <vt:lpstr>ATP to ADP</vt:lpstr>
      <vt:lpstr>ATP Synthase</vt:lpstr>
      <vt:lpstr>Photosynthesis:    An Overview</vt:lpstr>
      <vt:lpstr>Photosynthesis</vt:lpstr>
      <vt:lpstr>Chlorophyll</vt:lpstr>
      <vt:lpstr>Chloroplasts</vt:lpstr>
      <vt:lpstr>Grana</vt:lpstr>
      <vt:lpstr>Stroma</vt:lpstr>
      <vt:lpstr>NADPH</vt:lpstr>
      <vt:lpstr>Photosynthetic Reaction</vt:lpstr>
      <vt:lpstr>Light-dependent reaction</vt:lpstr>
      <vt:lpstr>Light-independent reactions</vt:lpstr>
      <vt:lpstr>Balanced Photosynthetic Equation</vt:lpstr>
      <vt:lpstr>Photosynthesis</vt:lpstr>
      <vt:lpstr>Factors Affecting Photosynthesis</vt:lpstr>
      <vt:lpstr>Photosynthesis MiniQuiz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Ford, Jacqueline</dc:creator>
  <cp:lastModifiedBy>Kubajak, Jenny</cp:lastModifiedBy>
  <cp:revision>88</cp:revision>
  <cp:lastPrinted>2013-12-13T14:20:00Z</cp:lastPrinted>
  <dcterms:created xsi:type="dcterms:W3CDTF">2016-07-11T13:35:22Z</dcterms:created>
  <dcterms:modified xsi:type="dcterms:W3CDTF">2019-09-06T13:46:32Z</dcterms:modified>
</cp:coreProperties>
</file>