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275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2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949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82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4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0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6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2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3EBC-7797-4AB2-93E6-DF250164166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785313-E6D2-415B-B8F5-2F6F4D7E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06BB-117E-49EF-B6BD-66108C0A6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Parts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E8684-5D14-4A55-AFB2-F1613C051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383F-E7A3-423A-AF22-C27EC47D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Golgi Body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A4AE5-C406-4F1A-AA53-BF280A32B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418666" cy="4506911"/>
          </a:xfrm>
        </p:spPr>
        <p:txBody>
          <a:bodyPr>
            <a:normAutofit/>
          </a:bodyPr>
          <a:lstStyle/>
          <a:p>
            <a:r>
              <a:rPr lang="en-US" sz="2800" dirty="0"/>
              <a:t>Golgi Body- gets proteins and other newly created materials from the endoplasmic reticulum, package them, and send the materials to other parts of the cell. </a:t>
            </a:r>
          </a:p>
          <a:p>
            <a:r>
              <a:rPr lang="en-US" sz="2800" dirty="0"/>
              <a:t>It is located next to the endoplasmic reticulum. </a:t>
            </a:r>
          </a:p>
          <a:p>
            <a:r>
              <a:rPr lang="en-US" sz="2800" dirty="0"/>
              <a:t>They look like pockets.</a:t>
            </a:r>
          </a:p>
        </p:txBody>
      </p:sp>
      <p:pic>
        <p:nvPicPr>
          <p:cNvPr id="8194" name="Picture 2" descr="Image result for golgi body">
            <a:extLst>
              <a:ext uri="{FF2B5EF4-FFF2-40B4-BE49-F238E27FC236}">
                <a16:creationId xmlns:a16="http://schemas.microsoft.com/office/drawing/2014/main" id="{D3CAB988-3ADD-4E23-BF27-6FA46BD55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936" y="1180420"/>
            <a:ext cx="4972730" cy="423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3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A3965-B738-421C-B973-BF8ECF7A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8211-40D4-4DE9-BC1C-BA8BD650B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0501"/>
            <a:ext cx="5126566" cy="5245100"/>
          </a:xfrm>
        </p:spPr>
        <p:txBody>
          <a:bodyPr>
            <a:noAutofit/>
          </a:bodyPr>
          <a:lstStyle/>
          <a:p>
            <a:r>
              <a:rPr lang="en-US" sz="2400" dirty="0"/>
              <a:t>Nucleus- controls all of the cell’s activity. It is the brain of the cell. </a:t>
            </a:r>
          </a:p>
          <a:p>
            <a:r>
              <a:rPr lang="en-US" sz="2400" dirty="0"/>
              <a:t>DNA is stored in the nucleus. </a:t>
            </a:r>
          </a:p>
          <a:p>
            <a:r>
              <a:rPr lang="en-US" sz="2400" dirty="0"/>
              <a:t>The DNA found in the nucleus is the same in all cells of an organism. </a:t>
            </a:r>
          </a:p>
          <a:p>
            <a:r>
              <a:rPr lang="en-US" sz="2400" dirty="0"/>
              <a:t>Some genes (parts of the DNA) are either turned on or off to meet the needs of different types of cells.</a:t>
            </a:r>
          </a:p>
        </p:txBody>
      </p:sp>
      <p:pic>
        <p:nvPicPr>
          <p:cNvPr id="9218" name="Picture 2" descr="Image result for nucleus">
            <a:extLst>
              <a:ext uri="{FF2B5EF4-FFF2-40B4-BE49-F238E27FC236}">
                <a16:creationId xmlns:a16="http://schemas.microsoft.com/office/drawing/2014/main" id="{79269DD9-75BF-4500-9C85-E533CF037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558290"/>
            <a:ext cx="6681107" cy="374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8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67F1B-16A2-48F4-8B9B-335F6284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D246D-67A9-4E4A-ACEC-0B782349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001"/>
            <a:ext cx="7107766" cy="4644362"/>
          </a:xfrm>
        </p:spPr>
        <p:txBody>
          <a:bodyPr>
            <a:noAutofit/>
          </a:bodyPr>
          <a:lstStyle/>
          <a:p>
            <a:r>
              <a:rPr lang="en-US" sz="2000" dirty="0"/>
              <a:t>The following parts are the same that are in animal cells: </a:t>
            </a:r>
          </a:p>
          <a:p>
            <a:pPr lvl="1"/>
            <a:r>
              <a:rPr lang="en-US" sz="2000" dirty="0"/>
              <a:t>Cell Membrane </a:t>
            </a:r>
          </a:p>
          <a:p>
            <a:pPr lvl="1"/>
            <a:r>
              <a:rPr lang="en-US" sz="2000" dirty="0"/>
              <a:t>Cytoplasm  </a:t>
            </a:r>
          </a:p>
          <a:p>
            <a:pPr lvl="1"/>
            <a:r>
              <a:rPr lang="en-US" sz="2000" dirty="0"/>
              <a:t>Endoplasmic Reticulum </a:t>
            </a:r>
          </a:p>
          <a:p>
            <a:pPr lvl="1"/>
            <a:r>
              <a:rPr lang="en-US" sz="2000" dirty="0"/>
              <a:t>Ribosomes  Mitochondria </a:t>
            </a:r>
          </a:p>
          <a:p>
            <a:pPr lvl="1"/>
            <a:r>
              <a:rPr lang="en-US" sz="2000" dirty="0"/>
              <a:t>Vacuoles (1 large) </a:t>
            </a:r>
          </a:p>
          <a:p>
            <a:pPr lvl="1"/>
            <a:r>
              <a:rPr lang="en-US" sz="2000" dirty="0"/>
              <a:t>Golgi Body </a:t>
            </a:r>
          </a:p>
          <a:p>
            <a:pPr lvl="1"/>
            <a:r>
              <a:rPr lang="en-US" sz="2000" dirty="0"/>
              <a:t>Nucleus </a:t>
            </a:r>
          </a:p>
          <a:p>
            <a:pPr marL="457200" lvl="1" indent="0">
              <a:buNone/>
            </a:pPr>
            <a:r>
              <a:rPr lang="en-US" sz="2000" b="1" dirty="0"/>
              <a:t>The following parts are found only in plant </a:t>
            </a:r>
          </a:p>
          <a:p>
            <a:pPr marL="457200" lvl="1" indent="0">
              <a:buNone/>
            </a:pPr>
            <a:r>
              <a:rPr lang="en-US" sz="2000" b="1" dirty="0"/>
              <a:t>cells: </a:t>
            </a:r>
          </a:p>
          <a:p>
            <a:pPr marL="457200" lvl="1" indent="0">
              <a:buNone/>
            </a:pPr>
            <a:r>
              <a:rPr lang="en-US" sz="2000" b="1" dirty="0"/>
              <a:t>	Cell Wall </a:t>
            </a:r>
          </a:p>
          <a:p>
            <a:pPr marL="457200" lvl="1" indent="0">
              <a:buNone/>
            </a:pPr>
            <a:r>
              <a:rPr lang="en-US" sz="2000" b="1" dirty="0"/>
              <a:t>	Chloroplasts </a:t>
            </a:r>
          </a:p>
        </p:txBody>
      </p:sp>
      <p:pic>
        <p:nvPicPr>
          <p:cNvPr id="10242" name="Picture 2" descr="Image result for plant cell">
            <a:extLst>
              <a:ext uri="{FF2B5EF4-FFF2-40B4-BE49-F238E27FC236}">
                <a16:creationId xmlns:a16="http://schemas.microsoft.com/office/drawing/2014/main" id="{3C77CC52-0681-4B1E-9634-C4773700D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31" y="1745796"/>
            <a:ext cx="5619069" cy="472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1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8AF0-1FE9-4E96-8874-6EEFFD9B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Wall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BF8E-94A2-45D6-854C-F41EC497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0501"/>
            <a:ext cx="5748866" cy="5270500"/>
          </a:xfrm>
        </p:spPr>
        <p:txBody>
          <a:bodyPr>
            <a:noAutofit/>
          </a:bodyPr>
          <a:lstStyle/>
          <a:p>
            <a:r>
              <a:rPr lang="en-US" sz="2800" dirty="0"/>
              <a:t>Found only in plant cells. </a:t>
            </a:r>
          </a:p>
          <a:p>
            <a:r>
              <a:rPr lang="en-US" sz="2800" dirty="0"/>
              <a:t>Cell Wall- protects and supports the cell.  </a:t>
            </a:r>
          </a:p>
          <a:p>
            <a:r>
              <a:rPr lang="en-US" sz="2800" dirty="0"/>
              <a:t>It is made of cellulose-a tough, rigid, non-living material that surrounds the cell. </a:t>
            </a:r>
          </a:p>
          <a:p>
            <a:r>
              <a:rPr lang="en-US" sz="2800" dirty="0"/>
              <a:t>It lets water, oxygen, and other materials pass through it.  </a:t>
            </a:r>
          </a:p>
          <a:p>
            <a:r>
              <a:rPr lang="en-US" sz="2800" dirty="0"/>
              <a:t>The cell membrane is located right behind it.</a:t>
            </a:r>
          </a:p>
        </p:txBody>
      </p:sp>
      <p:pic>
        <p:nvPicPr>
          <p:cNvPr id="11266" name="Picture 2" descr="Image result for cell wall">
            <a:extLst>
              <a:ext uri="{FF2B5EF4-FFF2-40B4-BE49-F238E27FC236}">
                <a16:creationId xmlns:a16="http://schemas.microsoft.com/office/drawing/2014/main" id="{B147E8D0-6E65-462E-BBA4-666DD1588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488" y="1945596"/>
            <a:ext cx="5389028" cy="298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437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53C9-17A2-4813-9E1C-9688E823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Chloroplast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35FF-3D5B-4877-9A8B-ADDB600B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3243"/>
            <a:ext cx="4873020" cy="4588119"/>
          </a:xfrm>
        </p:spPr>
        <p:txBody>
          <a:bodyPr>
            <a:noAutofit/>
          </a:bodyPr>
          <a:lstStyle/>
          <a:p>
            <a:r>
              <a:rPr lang="en-US" sz="2800" dirty="0"/>
              <a:t>Chloroplast- get energy from the sun and use it to make food. </a:t>
            </a:r>
          </a:p>
          <a:p>
            <a:r>
              <a:rPr lang="en-US" sz="2800" dirty="0"/>
              <a:t>This food will be used by animals and other consumers.  </a:t>
            </a:r>
          </a:p>
          <a:p>
            <a:r>
              <a:rPr lang="en-US" sz="2800" dirty="0"/>
              <a:t>They contain chlorophyll- a green pigment.  </a:t>
            </a:r>
          </a:p>
          <a:p>
            <a:r>
              <a:rPr lang="en-US" sz="2800" dirty="0"/>
              <a:t>The chlorophyll gives the plants their green color. </a:t>
            </a:r>
          </a:p>
        </p:txBody>
      </p:sp>
      <p:pic>
        <p:nvPicPr>
          <p:cNvPr id="12290" name="Picture 2" descr="Image result for chloroplast">
            <a:extLst>
              <a:ext uri="{FF2B5EF4-FFF2-40B4-BE49-F238E27FC236}">
                <a16:creationId xmlns:a16="http://schemas.microsoft.com/office/drawing/2014/main" id="{8D6BB85B-E368-4FB8-984E-8C27CBB99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354" y="2160589"/>
            <a:ext cx="6500132" cy="341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86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592F-4EDF-4161-A4FF-D79A0559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Plant &amp; Animal Cells: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D81B4-A3FB-483C-829D-0048031B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2601"/>
            <a:ext cx="8596668" cy="4288762"/>
          </a:xfrm>
        </p:spPr>
        <p:txBody>
          <a:bodyPr>
            <a:noAutofit/>
          </a:bodyPr>
          <a:lstStyle/>
          <a:p>
            <a:r>
              <a:rPr lang="en-US" sz="2800" dirty="0"/>
              <a:t>1. Animal cells are round in shape, Plant cells are square in shape</a:t>
            </a:r>
          </a:p>
          <a:p>
            <a:endParaRPr lang="en-US" sz="2800" dirty="0"/>
          </a:p>
          <a:p>
            <a:r>
              <a:rPr lang="en-US" sz="2800" dirty="0"/>
              <a:t>2. Plant cells have a cell wall, Animal cells do not</a:t>
            </a:r>
          </a:p>
          <a:p>
            <a:endParaRPr lang="en-US" sz="2800" dirty="0"/>
          </a:p>
          <a:p>
            <a:r>
              <a:rPr lang="en-US" sz="2800" dirty="0"/>
              <a:t>3. Plant cells contain chloroplasts, Animal cells do not</a:t>
            </a:r>
          </a:p>
          <a:p>
            <a:endParaRPr lang="en-US" sz="2800" dirty="0"/>
          </a:p>
          <a:p>
            <a:r>
              <a:rPr lang="en-US" sz="2800" dirty="0"/>
              <a:t>Plant cells have 1 large vacuole, Animal cells have many small vacuoles</a:t>
            </a:r>
          </a:p>
        </p:txBody>
      </p:sp>
    </p:spTree>
    <p:extLst>
      <p:ext uri="{BB962C8B-B14F-4D97-AF65-F5344CB8AC3E}">
        <p14:creationId xmlns:p14="http://schemas.microsoft.com/office/powerpoint/2010/main" val="407572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6DE6-B208-4CBA-97E5-8FA24AD1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5584162"/>
          </a:xfrm>
        </p:spPr>
        <p:txBody>
          <a:bodyPr>
            <a:normAutofit/>
          </a:bodyPr>
          <a:lstStyle/>
          <a:p>
            <a:r>
              <a:rPr lang="en-US" sz="2800" dirty="0"/>
              <a:t>An Animal Cell has the Following Parts: </a:t>
            </a:r>
          </a:p>
          <a:p>
            <a:r>
              <a:rPr lang="en-US" sz="2800" dirty="0"/>
              <a:t>Cell Membrane </a:t>
            </a:r>
          </a:p>
          <a:p>
            <a:r>
              <a:rPr lang="en-US" sz="2800" dirty="0"/>
              <a:t>Cytoplasm </a:t>
            </a:r>
          </a:p>
          <a:p>
            <a:r>
              <a:rPr lang="en-US" sz="2800" dirty="0"/>
              <a:t>Endoplasmic Reticulum </a:t>
            </a:r>
          </a:p>
          <a:p>
            <a:r>
              <a:rPr lang="en-US" sz="2800" dirty="0"/>
              <a:t>Ribosomes </a:t>
            </a:r>
          </a:p>
          <a:p>
            <a:r>
              <a:rPr lang="en-US" sz="2800" dirty="0"/>
              <a:t>Mitochondria </a:t>
            </a:r>
          </a:p>
          <a:p>
            <a:r>
              <a:rPr lang="en-US" sz="2800" dirty="0"/>
              <a:t>Lysosomes </a:t>
            </a:r>
          </a:p>
          <a:p>
            <a:r>
              <a:rPr lang="en-US" sz="2800" dirty="0"/>
              <a:t>Vacuoles</a:t>
            </a:r>
          </a:p>
          <a:p>
            <a:r>
              <a:rPr lang="en-US" sz="2800" dirty="0"/>
              <a:t>Golgi Body</a:t>
            </a:r>
          </a:p>
          <a:p>
            <a:r>
              <a:rPr lang="en-US" sz="2800" dirty="0"/>
              <a:t>Nucleus</a:t>
            </a:r>
          </a:p>
        </p:txBody>
      </p:sp>
      <p:pic>
        <p:nvPicPr>
          <p:cNvPr id="1026" name="Picture 2" descr="Image result for animal cell">
            <a:extLst>
              <a:ext uri="{FF2B5EF4-FFF2-40B4-BE49-F238E27FC236}">
                <a16:creationId xmlns:a16="http://schemas.microsoft.com/office/drawing/2014/main" id="{8B134B57-E178-4126-AC68-0462784C0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421" y="816637"/>
            <a:ext cx="6828064" cy="541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99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C73E-916D-4F45-803E-8B5EA446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Cell Membrane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A956-ACF1-4FBC-830C-9A4CA1CE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06286"/>
            <a:ext cx="6654195" cy="45555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This is present in all cells.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is the outside layer that separates the cell from the outside.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Cell Membrane- controls what materials go in and out of the cell.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Everything the cell needs comes in through the cell membrane.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cell membrane lets in food, water, oxygen and nutrients.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cell’s waste leaves the cell through the cell membrane.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It also prevents harmful material from entering the cell.</a:t>
            </a:r>
          </a:p>
        </p:txBody>
      </p:sp>
      <p:pic>
        <p:nvPicPr>
          <p:cNvPr id="2050" name="Picture 2" descr="Image result for cell membrane">
            <a:extLst>
              <a:ext uri="{FF2B5EF4-FFF2-40B4-BE49-F238E27FC236}">
                <a16:creationId xmlns:a16="http://schemas.microsoft.com/office/drawing/2014/main" id="{2D517483-05B3-4BA6-B48E-1BB832C7D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6117" y="1916438"/>
            <a:ext cx="4787412" cy="30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3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04093-7999-4A13-9C74-181BB20D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Cytoplasm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F4FCB-7163-4A02-B4B0-77FC6A81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104466" cy="3880773"/>
          </a:xfrm>
        </p:spPr>
        <p:txBody>
          <a:bodyPr>
            <a:normAutofit/>
          </a:bodyPr>
          <a:lstStyle/>
          <a:p>
            <a:r>
              <a:rPr lang="en-US" sz="2800" dirty="0"/>
              <a:t>Cytoplasm- jelly-like goo inside the cell where all of the cell’s organelles (cell parts) are located. </a:t>
            </a:r>
          </a:p>
          <a:p>
            <a:r>
              <a:rPr lang="en-US" sz="2800" dirty="0"/>
              <a:t>It is similar to Jell-O, holding fruit and other solid materials in a mold. </a:t>
            </a:r>
          </a:p>
        </p:txBody>
      </p:sp>
    </p:spTree>
    <p:extLst>
      <p:ext uri="{BB962C8B-B14F-4D97-AF65-F5344CB8AC3E}">
        <p14:creationId xmlns:p14="http://schemas.microsoft.com/office/powerpoint/2010/main" val="106840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9F8D-FD69-4DB6-85DC-37205E83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Endoplasmic Reticulum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16C0-4141-4673-8E1F-4A2E1A9DD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901266" cy="3880773"/>
          </a:xfrm>
        </p:spPr>
        <p:txBody>
          <a:bodyPr>
            <a:normAutofit/>
          </a:bodyPr>
          <a:lstStyle/>
          <a:p>
            <a:r>
              <a:rPr lang="en-US" sz="3200" dirty="0"/>
              <a:t>Endoplasmic Reticulum- caries proteins and other materials from one part of the cell to another.  </a:t>
            </a:r>
          </a:p>
          <a:p>
            <a:r>
              <a:rPr lang="en-US" sz="3200" dirty="0"/>
              <a:t>It is attached to the outside of the nucleus.</a:t>
            </a:r>
          </a:p>
        </p:txBody>
      </p:sp>
      <p:pic>
        <p:nvPicPr>
          <p:cNvPr id="3074" name="Picture 2" descr="Image result for endoplasmic reticulum">
            <a:extLst>
              <a:ext uri="{FF2B5EF4-FFF2-40B4-BE49-F238E27FC236}">
                <a16:creationId xmlns:a16="http://schemas.microsoft.com/office/drawing/2014/main" id="{0C1AFCC9-F47B-4585-B362-A52645C8D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369" y="1270000"/>
            <a:ext cx="5901266" cy="379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15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7F10-11F9-4ED0-8CE1-57309B8F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Ribosomes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AE5F-0509-4CC8-A505-05F6195C1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990166" cy="3880773"/>
          </a:xfrm>
        </p:spPr>
        <p:txBody>
          <a:bodyPr>
            <a:normAutofit/>
          </a:bodyPr>
          <a:lstStyle/>
          <a:p>
            <a:r>
              <a:rPr lang="en-US" sz="2800" dirty="0"/>
              <a:t> They are located in the floating in the cytoplasm and attached to the endoplasmic reticulum. </a:t>
            </a:r>
          </a:p>
          <a:p>
            <a:r>
              <a:rPr lang="en-US" sz="2800" dirty="0"/>
              <a:t>Ribosomes- make proteins for the cell. </a:t>
            </a:r>
          </a:p>
          <a:p>
            <a:r>
              <a:rPr lang="en-US" sz="2800" dirty="0"/>
              <a:t>Proteins are used to make the cell parts for the cell</a:t>
            </a:r>
          </a:p>
        </p:txBody>
      </p:sp>
      <p:pic>
        <p:nvPicPr>
          <p:cNvPr id="4098" name="Picture 2" descr="Image result for ribosomes">
            <a:extLst>
              <a:ext uri="{FF2B5EF4-FFF2-40B4-BE49-F238E27FC236}">
                <a16:creationId xmlns:a16="http://schemas.microsoft.com/office/drawing/2014/main" id="{66C0357B-12A9-4589-88CB-8D136F703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193" y="1890269"/>
            <a:ext cx="5423807" cy="303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25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D5FD-5983-4337-9567-2E4B098F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Mitochondria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CD3F-A95E-46EC-856F-3A8749AD6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4887"/>
            <a:ext cx="5650668" cy="4506476"/>
          </a:xfrm>
        </p:spPr>
        <p:txBody>
          <a:bodyPr>
            <a:normAutofit/>
          </a:bodyPr>
          <a:lstStyle/>
          <a:p>
            <a:r>
              <a:rPr lang="en-US" sz="2800" dirty="0"/>
              <a:t>These are referred to as the “powerhouses” of the cell. </a:t>
            </a:r>
          </a:p>
          <a:p>
            <a:r>
              <a:rPr lang="en-US" sz="2800" dirty="0"/>
              <a:t>Mitochondria- change food from food to energy for the cell. </a:t>
            </a:r>
          </a:p>
          <a:p>
            <a:r>
              <a:rPr lang="en-US" sz="2800" dirty="0"/>
              <a:t>Similar to the digestive system in the human body.</a:t>
            </a:r>
          </a:p>
        </p:txBody>
      </p:sp>
      <p:pic>
        <p:nvPicPr>
          <p:cNvPr id="5122" name="Picture 2" descr="Image result for mitochondria">
            <a:extLst>
              <a:ext uri="{FF2B5EF4-FFF2-40B4-BE49-F238E27FC236}">
                <a16:creationId xmlns:a16="http://schemas.microsoft.com/office/drawing/2014/main" id="{E772FFA3-FF30-499E-A9B9-679134CDA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002" y="1125310"/>
            <a:ext cx="6130698" cy="402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74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4AA1-8B6C-4A63-A034-65214133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Lysosomes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D5D43-4C1E-4DCE-94EE-17C164414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701"/>
            <a:ext cx="4516966" cy="4631662"/>
          </a:xfrm>
        </p:spPr>
        <p:txBody>
          <a:bodyPr>
            <a:noAutofit/>
          </a:bodyPr>
          <a:lstStyle/>
          <a:p>
            <a:r>
              <a:rPr lang="en-US" sz="2400" dirty="0"/>
              <a:t>Lysosomes- contain chemicals that break down materials in the cell.  </a:t>
            </a:r>
          </a:p>
          <a:p>
            <a:r>
              <a:rPr lang="en-US" sz="2400" dirty="0"/>
              <a:t> They break down large food particles into smaller ones. </a:t>
            </a:r>
          </a:p>
          <a:p>
            <a:r>
              <a:rPr lang="en-US" sz="2400" dirty="0"/>
              <a:t> They also break down old cell parts. </a:t>
            </a:r>
          </a:p>
          <a:p>
            <a:r>
              <a:rPr lang="en-US" sz="2400" dirty="0"/>
              <a:t> They are thought of as the cell’s clean-up crew.  </a:t>
            </a:r>
          </a:p>
          <a:p>
            <a:r>
              <a:rPr lang="en-US" sz="2400" dirty="0"/>
              <a:t>They are very common in animal cells but not common in plant cells.</a:t>
            </a:r>
          </a:p>
        </p:txBody>
      </p:sp>
      <p:pic>
        <p:nvPicPr>
          <p:cNvPr id="6146" name="Picture 2" descr="Image result for lysosomes">
            <a:extLst>
              <a:ext uri="{FF2B5EF4-FFF2-40B4-BE49-F238E27FC236}">
                <a16:creationId xmlns:a16="http://schemas.microsoft.com/office/drawing/2014/main" id="{8951B6DB-A713-40EB-8C19-F2A7909A5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888" y="1409701"/>
            <a:ext cx="6287652" cy="407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36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31C2-02A8-4E8D-9092-5F51D4F4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74EE-3B7A-4A04-802C-483D28FDF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1"/>
            <a:ext cx="5418666" cy="4593562"/>
          </a:xfrm>
        </p:spPr>
        <p:txBody>
          <a:bodyPr>
            <a:noAutofit/>
          </a:bodyPr>
          <a:lstStyle/>
          <a:p>
            <a:r>
              <a:rPr lang="en-US" sz="3200" dirty="0"/>
              <a:t>Vacuole- stores water, food, waste, and other materials. </a:t>
            </a:r>
          </a:p>
          <a:p>
            <a:r>
              <a:rPr lang="en-US" sz="3200" dirty="0"/>
              <a:t>They are the storage areas for the cell.</a:t>
            </a:r>
          </a:p>
          <a:p>
            <a:r>
              <a:rPr lang="en-US" sz="3200" dirty="0"/>
              <a:t> Animal cells have a few, small vacuoles.</a:t>
            </a:r>
          </a:p>
          <a:p>
            <a:r>
              <a:rPr lang="en-US" sz="3200" dirty="0"/>
              <a:t> Plant cells have one, large vacuole. </a:t>
            </a:r>
          </a:p>
        </p:txBody>
      </p:sp>
      <p:pic>
        <p:nvPicPr>
          <p:cNvPr id="7170" name="Picture 2" descr="Image result for vacuole">
            <a:extLst>
              <a:ext uri="{FF2B5EF4-FFF2-40B4-BE49-F238E27FC236}">
                <a16:creationId xmlns:a16="http://schemas.microsoft.com/office/drawing/2014/main" id="{268B86A1-669F-42E3-A909-EE992D381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1"/>
            <a:ext cx="5881007" cy="329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9255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641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Cell Parts Notes</vt:lpstr>
      <vt:lpstr>PowerPoint Presentation</vt:lpstr>
      <vt:lpstr>Cell Membrane</vt:lpstr>
      <vt:lpstr>Cytoplasm</vt:lpstr>
      <vt:lpstr>Endoplasmic Reticulum</vt:lpstr>
      <vt:lpstr>Ribosomes</vt:lpstr>
      <vt:lpstr>Mitochondria</vt:lpstr>
      <vt:lpstr>Lysosomes</vt:lpstr>
      <vt:lpstr>Vacuole</vt:lpstr>
      <vt:lpstr>Golgi Body </vt:lpstr>
      <vt:lpstr>Nucleus</vt:lpstr>
      <vt:lpstr>Plant Cells</vt:lpstr>
      <vt:lpstr>Cell Wall </vt:lpstr>
      <vt:lpstr>Chloroplast</vt:lpstr>
      <vt:lpstr>Differences Between Plant &amp; Animal Cells: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Parts Notes</dc:title>
  <dc:creator>Kubajak, Jenny</dc:creator>
  <cp:lastModifiedBy>Kubajak, Jenny</cp:lastModifiedBy>
  <cp:revision>3</cp:revision>
  <dcterms:created xsi:type="dcterms:W3CDTF">2019-08-23T16:26:30Z</dcterms:created>
  <dcterms:modified xsi:type="dcterms:W3CDTF">2019-08-23T16:38:59Z</dcterms:modified>
</cp:coreProperties>
</file>