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handoutMasterIdLst>
    <p:handoutMasterId r:id="rId45"/>
  </p:handoutMasterIdLst>
  <p:sldIdLst>
    <p:sldId id="256" r:id="rId2"/>
    <p:sldId id="281" r:id="rId3"/>
    <p:sldId id="282" r:id="rId4"/>
    <p:sldId id="287" r:id="rId5"/>
    <p:sldId id="288" r:id="rId6"/>
    <p:sldId id="279" r:id="rId7"/>
    <p:sldId id="286" r:id="rId8"/>
    <p:sldId id="28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8" r:id="rId25"/>
    <p:sldId id="274" r:id="rId26"/>
    <p:sldId id="272" r:id="rId27"/>
    <p:sldId id="291" r:id="rId28"/>
    <p:sldId id="292" r:id="rId29"/>
    <p:sldId id="273" r:id="rId30"/>
    <p:sldId id="275" r:id="rId31"/>
    <p:sldId id="276" r:id="rId32"/>
    <p:sldId id="277" r:id="rId33"/>
    <p:sldId id="295" r:id="rId34"/>
    <p:sldId id="296" r:id="rId35"/>
    <p:sldId id="297" r:id="rId36"/>
    <p:sldId id="299" r:id="rId37"/>
    <p:sldId id="300" r:id="rId38"/>
    <p:sldId id="293" r:id="rId39"/>
    <p:sldId id="294" r:id="rId40"/>
    <p:sldId id="301" r:id="rId41"/>
    <p:sldId id="302" r:id="rId42"/>
    <p:sldId id="303" r:id="rId43"/>
    <p:sldId id="304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4F73-D979-4F34-B1E9-1EA34AE2CFA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6F19-A691-4925-BFED-03D26C50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F0F1198-3F32-F444-9CAE-A3E91D01C734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2F4212C-82CB-1B46-83DD-8D3551467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ennykirchner:Biology:Unit%201%20Classification:Biology%20Unit%2011%20Notes.doc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loratorium.edu/imaging_station/students/cell_motility.html" TargetMode="External"/><Relationship Id="rId3" Type="http://schemas.openxmlformats.org/officeDocument/2006/relationships/hyperlink" Target="http://www.exploratorium.edu/imaging_station/students/sea_urchins_div.html" TargetMode="External"/><Relationship Id="rId7" Type="http://schemas.openxmlformats.org/officeDocument/2006/relationships/hyperlink" Target="http://www.exploratorium.edu/imaging_station/students/stem_cells.html" TargetMode="External"/><Relationship Id="rId2" Type="http://schemas.openxmlformats.org/officeDocument/2006/relationships/hyperlink" Target="http://www.exploratorium.edu/imaging_station/students/c_elega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ploratorium.edu/imaging_station/students/cell_struct_funct.html" TargetMode="External"/><Relationship Id="rId5" Type="http://schemas.openxmlformats.org/officeDocument/2006/relationships/hyperlink" Target="http://www.exploratorium.edu/imaging_station/students/blood_cells.html" TargetMode="External"/><Relationship Id="rId4" Type="http://schemas.openxmlformats.org/officeDocument/2006/relationships/hyperlink" Target="http://www.exploratorium.edu/imaging_station/students/sea_urchins_fert.html" TargetMode="External"/><Relationship Id="rId9" Type="http://schemas.openxmlformats.org/officeDocument/2006/relationships/hyperlink" Target="http://www.exploratorium.edu/imaging_station/students/zebrafish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TAXONOMY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classifying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Need for order and organization so information is easier to find.</a:t>
            </a:r>
          </a:p>
          <a:p>
            <a:pPr lvl="0"/>
            <a:r>
              <a:rPr lang="en-US" dirty="0"/>
              <a:t>Logical universal means for naming organisms is needed.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Organisms may be identified if they are classified by their characteristics.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CLASSIFICATION KEY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tool used to identify organisms using their characteristics </a:t>
            </a:r>
          </a:p>
          <a:p>
            <a:r>
              <a:rPr lang="en-US" dirty="0">
                <a:solidFill>
                  <a:srgbClr val="FF0000"/>
                </a:solidFill>
              </a:rPr>
              <a:t>Also called a DICHOTOMOUS KEY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6" name="il_fi" descr="http://bio1100.nicerweb.com/Locked/media/lab/classify/pets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1505" y="2508785"/>
            <a:ext cx="6797253" cy="355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A natural way of classifying organisms is based on the way organisms look and how they live.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Aristotle devised the first classification system over 1000 years ago.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Swedish botanist </a:t>
            </a:r>
            <a:r>
              <a:rPr lang="en-US" dirty="0" err="1">
                <a:solidFill>
                  <a:srgbClr val="FFFFFF"/>
                </a:solidFill>
              </a:rPr>
              <a:t>Carolus</a:t>
            </a:r>
            <a:r>
              <a:rPr lang="en-US" dirty="0">
                <a:solidFill>
                  <a:srgbClr val="FFFFFF"/>
                </a:solidFill>
              </a:rPr>
              <a:t> Linnaeus developed a classification system based on structural similarities during the 1700’s.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Linnaeus divided all organisms into two major groups called </a:t>
            </a:r>
            <a:r>
              <a:rPr lang="en-US" sz="3600" dirty="0">
                <a:solidFill>
                  <a:srgbClr val="FF0000"/>
                </a:solidFill>
              </a:rPr>
              <a:t>KINGDOMS</a:t>
            </a:r>
            <a:r>
              <a:rPr lang="en-US" sz="3600" dirty="0"/>
              <a:t>, which he divided into smaller and smaller groups.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2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Kingdom</a:t>
            </a:r>
            <a:r>
              <a:rPr lang="en-US" dirty="0"/>
              <a:t>			Less SPECIFIC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Phylum</a:t>
            </a:r>
            <a:r>
              <a:rPr lang="en-US" dirty="0"/>
              <a:t>						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						</a:t>
            </a:r>
          </a:p>
          <a:p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Order</a:t>
            </a:r>
            <a:r>
              <a:rPr lang="en-US" dirty="0"/>
              <a:t>						</a:t>
            </a:r>
          </a:p>
          <a:p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Family	</a:t>
            </a:r>
            <a:r>
              <a:rPr lang="en-US" dirty="0"/>
              <a:t>						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Genus	</a:t>
            </a:r>
            <a:r>
              <a:rPr lang="en-US" dirty="0"/>
              <a:t>				     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Species</a:t>
            </a:r>
            <a:r>
              <a:rPr lang="en-US" dirty="0"/>
              <a:t>			More SPECIFIC </a:t>
            </a:r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5867958" y="3595642"/>
            <a:ext cx="487363" cy="2049125"/>
          </a:xfrm>
          <a:prstGeom prst="downArrow">
            <a:avLst>
              <a:gd name="adj1" fmla="val 50000"/>
              <a:gd name="adj2" fmla="val 59528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646390"/>
            <a:ext cx="7716838" cy="4754410"/>
          </a:xfrm>
        </p:spPr>
        <p:txBody>
          <a:bodyPr>
            <a:normAutofit fontScale="92500" lnSpcReduction="20000"/>
          </a:bodyPr>
          <a:lstStyle/>
          <a:p>
            <a:r>
              <a:rPr lang="en-US" sz="3600" u="sng" dirty="0"/>
              <a:t>SPECIES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FF0000"/>
                </a:solidFill>
              </a:rPr>
              <a:t>organisms that are similar in structure and appearance, can breed successfully, and have the same number of chromosomes.</a:t>
            </a:r>
          </a:p>
          <a:p>
            <a:pPr>
              <a:buNone/>
            </a:pPr>
            <a:r>
              <a:rPr lang="en-US" sz="3600" dirty="0"/>
              <a:t> </a:t>
            </a:r>
          </a:p>
          <a:p>
            <a:r>
              <a:rPr lang="en-US" sz="3600" u="sng" dirty="0"/>
              <a:t>VARIETIES or BREEDS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FF0000"/>
                </a:solidFill>
              </a:rPr>
              <a:t>groups of slightly different organisms in the same species.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1" y="2477425"/>
            <a:ext cx="9352275" cy="4139495"/>
          </a:xfrm>
        </p:spPr>
        <p:txBody>
          <a:bodyPr>
            <a:normAutofit fontScale="55000" lnSpcReduction="20000"/>
          </a:bodyPr>
          <a:lstStyle/>
          <a:p>
            <a:r>
              <a:rPr lang="en-US" sz="3840" dirty="0"/>
              <a:t>Linnaeus also introduced a system of naming organisms called </a:t>
            </a:r>
            <a:r>
              <a:rPr lang="en-US" sz="3840" dirty="0">
                <a:solidFill>
                  <a:schemeClr val="accent6"/>
                </a:solidFill>
              </a:rPr>
              <a:t>BINOMIAL NOMENCLATURE.</a:t>
            </a:r>
          </a:p>
          <a:p>
            <a:pPr lvl="0"/>
            <a:r>
              <a:rPr lang="en-US" sz="3840" dirty="0"/>
              <a:t>In binomial nomenclature the </a:t>
            </a:r>
            <a:r>
              <a:rPr lang="en-US" sz="3840" dirty="0">
                <a:solidFill>
                  <a:schemeClr val="accent6"/>
                </a:solidFill>
              </a:rPr>
              <a:t>first </a:t>
            </a:r>
            <a:r>
              <a:rPr lang="en-US" sz="3840" dirty="0"/>
              <a:t>name is the </a:t>
            </a:r>
            <a:r>
              <a:rPr lang="en-US" sz="3840" dirty="0">
                <a:solidFill>
                  <a:schemeClr val="accent6"/>
                </a:solidFill>
              </a:rPr>
              <a:t>genus</a:t>
            </a:r>
            <a:r>
              <a:rPr lang="en-US" sz="3840" dirty="0"/>
              <a:t> to which the organisms belongs, the </a:t>
            </a:r>
            <a:r>
              <a:rPr lang="en-US" sz="3840" dirty="0">
                <a:solidFill>
                  <a:schemeClr val="accent6"/>
                </a:solidFill>
              </a:rPr>
              <a:t>second</a:t>
            </a:r>
            <a:r>
              <a:rPr lang="en-US" sz="3840" dirty="0"/>
              <a:t> name is the </a:t>
            </a:r>
            <a:r>
              <a:rPr lang="en-US" sz="3840" dirty="0">
                <a:solidFill>
                  <a:schemeClr val="accent6"/>
                </a:solidFill>
              </a:rPr>
              <a:t>species </a:t>
            </a:r>
            <a:r>
              <a:rPr lang="en-US" sz="3840" dirty="0"/>
              <a:t>name of that organism.</a:t>
            </a:r>
          </a:p>
          <a:p>
            <a:pPr lvl="0"/>
            <a:r>
              <a:rPr lang="en-US" sz="3840" dirty="0"/>
              <a:t>The genus name is </a:t>
            </a:r>
            <a:r>
              <a:rPr lang="en-US" sz="3840" dirty="0">
                <a:solidFill>
                  <a:schemeClr val="accent6"/>
                </a:solidFill>
              </a:rPr>
              <a:t>CAPITALIZED</a:t>
            </a:r>
            <a:r>
              <a:rPr lang="en-US" sz="3840" dirty="0"/>
              <a:t>; the species name is</a:t>
            </a:r>
            <a:r>
              <a:rPr lang="en-US" sz="3840" dirty="0">
                <a:solidFill>
                  <a:schemeClr val="accent6"/>
                </a:solidFill>
              </a:rPr>
              <a:t> lower </a:t>
            </a:r>
            <a:r>
              <a:rPr lang="en-US" sz="3840" dirty="0"/>
              <a:t>case.</a:t>
            </a:r>
          </a:p>
          <a:p>
            <a:pPr lvl="0"/>
            <a:r>
              <a:rPr lang="en-US" sz="3840" dirty="0">
                <a:solidFill>
                  <a:schemeClr val="accent6"/>
                </a:solidFill>
              </a:rPr>
              <a:t>Scientific</a:t>
            </a:r>
            <a:r>
              <a:rPr lang="en-US" sz="3840" dirty="0"/>
              <a:t> names are always </a:t>
            </a:r>
            <a:r>
              <a:rPr lang="en-US" sz="3840" u="sng" dirty="0"/>
              <a:t>underlined</a:t>
            </a:r>
            <a:r>
              <a:rPr lang="en-US" sz="3840" dirty="0"/>
              <a:t> or </a:t>
            </a:r>
            <a:r>
              <a:rPr lang="en-US" sz="3840" i="1" dirty="0"/>
              <a:t>italicized</a:t>
            </a:r>
            <a:r>
              <a:rPr lang="en-US" sz="3840" dirty="0"/>
              <a:t>.</a:t>
            </a:r>
          </a:p>
          <a:p>
            <a:r>
              <a:rPr lang="en-US" sz="3840" dirty="0"/>
              <a:t>EXAMPLE</a:t>
            </a:r>
            <a:r>
              <a:rPr lang="en-US" sz="3840" dirty="0">
                <a:sym typeface="Wingdings"/>
              </a:rPr>
              <a:t></a:t>
            </a:r>
            <a:r>
              <a:rPr lang="en-US" sz="3840" dirty="0"/>
              <a:t> </a:t>
            </a:r>
            <a:r>
              <a:rPr lang="en-US" sz="3840" u="sng" dirty="0">
                <a:solidFill>
                  <a:schemeClr val="accent6"/>
                </a:solidFill>
              </a:rPr>
              <a:t>Genus species</a:t>
            </a:r>
            <a:endParaRPr lang="en-US" sz="3840" dirty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US" sz="3840" u="sng" dirty="0">
                <a:solidFill>
                  <a:schemeClr val="accent6"/>
                </a:solidFill>
              </a:rPr>
              <a:t>Homo </a:t>
            </a:r>
            <a:r>
              <a:rPr lang="en-US" sz="3840" u="sng" dirty="0" err="1">
                <a:solidFill>
                  <a:schemeClr val="accent6"/>
                </a:solidFill>
              </a:rPr>
              <a:t>sapien</a:t>
            </a:r>
            <a:r>
              <a:rPr lang="en-US" sz="3840" dirty="0"/>
              <a:t>	(man)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238713"/>
            <a:ext cx="7716838" cy="51620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200" u="sng" dirty="0"/>
          </a:p>
          <a:p>
            <a:pPr>
              <a:buNone/>
            </a:pPr>
            <a:r>
              <a:rPr lang="en-US" sz="3200" u="sng" dirty="0"/>
              <a:t>Linnaeus used Latin names because</a:t>
            </a:r>
            <a:r>
              <a:rPr lang="en-US" sz="3200" dirty="0"/>
              <a:t>: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>
                <a:solidFill>
                  <a:schemeClr val="accent6"/>
                </a:solidFill>
              </a:rPr>
              <a:t>It is the language of scientists around the world.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It is studied and written, but not spoken.</a:t>
            </a:r>
          </a:p>
          <a:p>
            <a:pPr lvl="0"/>
            <a:r>
              <a:rPr lang="en-US" sz="3200" dirty="0">
                <a:solidFill>
                  <a:schemeClr val="accent6"/>
                </a:solidFill>
              </a:rPr>
              <a:t>It is descriptive and the root of many other languages.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/>
              <a:t>EXAMPLES of scientific </a:t>
            </a:r>
            <a:r>
              <a:rPr lang="en-US" dirty="0" err="1"/>
              <a:t>names</a:t>
            </a:r>
            <a:r>
              <a:rPr lang="en-US" dirty="0" err="1">
                <a:sym typeface="Wingdings"/>
              </a:rPr>
              <a:t></a:t>
            </a:r>
            <a:endParaRPr lang="en-US" dirty="0"/>
          </a:p>
          <a:p>
            <a:r>
              <a:rPr lang="en-US" dirty="0"/>
              <a:t>	</a:t>
            </a:r>
            <a:r>
              <a:rPr lang="en-US" u="sng" dirty="0" err="1">
                <a:solidFill>
                  <a:schemeClr val="accent6"/>
                </a:solidFill>
              </a:rPr>
              <a:t>Canis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familiaris</a:t>
            </a:r>
            <a:r>
              <a:rPr lang="en-US" dirty="0"/>
              <a:t>	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	domestic dog</a:t>
            </a:r>
          </a:p>
          <a:p>
            <a:r>
              <a:rPr lang="en-US" dirty="0"/>
              <a:t>	</a:t>
            </a:r>
            <a:r>
              <a:rPr lang="en-US" u="sng" dirty="0" err="1">
                <a:solidFill>
                  <a:schemeClr val="accent6"/>
                </a:solidFill>
              </a:rPr>
              <a:t>Canis</a:t>
            </a:r>
            <a:r>
              <a:rPr lang="en-US" u="sng" dirty="0">
                <a:solidFill>
                  <a:schemeClr val="accent6"/>
                </a:solidFill>
              </a:rPr>
              <a:t> lupus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	wolf</a:t>
            </a:r>
          </a:p>
          <a:p>
            <a:r>
              <a:rPr lang="en-US" dirty="0"/>
              <a:t>	</a:t>
            </a:r>
            <a:r>
              <a:rPr lang="en-US" u="sng" dirty="0" err="1">
                <a:solidFill>
                  <a:schemeClr val="accent6"/>
                </a:solidFill>
              </a:rPr>
              <a:t>Canis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latrans</a:t>
            </a:r>
            <a:r>
              <a:rPr lang="en-US" dirty="0"/>
              <a:t>	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	coyote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139" y="329278"/>
            <a:ext cx="6162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B-Day: 8/19/19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819400"/>
            <a:ext cx="3657600" cy="3581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/>
              <a:t>Bellringer</a:t>
            </a:r>
            <a:r>
              <a:rPr lang="en-US" sz="2400" dirty="0"/>
              <a:t>:</a:t>
            </a:r>
          </a:p>
          <a:p>
            <a:r>
              <a:rPr lang="en-US" sz="2400" dirty="0"/>
              <a:t>What do you think classification means?</a:t>
            </a:r>
          </a:p>
          <a:p>
            <a:endParaRPr lang="en-US" sz="2400" dirty="0"/>
          </a:p>
          <a:p>
            <a:r>
              <a:rPr lang="en-US" sz="2400" dirty="0"/>
              <a:t>What classification kingdom do we fall into?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Agenda: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Classification Cut &amp; Paste Activity</a:t>
            </a:r>
          </a:p>
          <a:p>
            <a:r>
              <a:rPr lang="en-US" dirty="0"/>
              <a:t>Classification Guided Notes</a:t>
            </a:r>
          </a:p>
          <a:p>
            <a:pPr marL="0" indent="0">
              <a:buNone/>
            </a:pPr>
            <a:r>
              <a:rPr lang="en-US" dirty="0"/>
              <a:t>Reminder: Signed safety contract, syllabus and lab fee!!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9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536631"/>
            <a:ext cx="7716838" cy="48641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u="sng" dirty="0"/>
              <a:t>Common names are confusing because</a:t>
            </a:r>
            <a:r>
              <a:rPr lang="en-US" sz="3200" dirty="0"/>
              <a:t>:</a:t>
            </a: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The same organism may have many common names.</a:t>
            </a:r>
          </a:p>
          <a:p>
            <a:pPr lvl="0"/>
            <a:r>
              <a:rPr lang="en-US" sz="3200" dirty="0">
                <a:solidFill>
                  <a:schemeClr val="accent6"/>
                </a:solidFill>
              </a:rPr>
              <a:t>Common names are misleading.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Common names vary with different languages.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names:	</a:t>
            </a:r>
            <a:r>
              <a:rPr lang="en-US" dirty="0">
                <a:solidFill>
                  <a:schemeClr val="accent6"/>
                </a:solidFill>
              </a:rPr>
              <a:t>mountain lion, puma, 				cougar, panther.</a:t>
            </a:r>
          </a:p>
          <a:p>
            <a:r>
              <a:rPr lang="en-US" dirty="0"/>
              <a:t>Scientific name:		</a:t>
            </a:r>
            <a:r>
              <a:rPr lang="en-US" u="sng" dirty="0" err="1">
                <a:solidFill>
                  <a:schemeClr val="accent6"/>
                </a:solidFill>
              </a:rPr>
              <a:t>Felis</a:t>
            </a:r>
            <a:r>
              <a:rPr lang="en-US" u="sng" dirty="0">
                <a:solidFill>
                  <a:schemeClr val="accent6"/>
                </a:solidFill>
              </a:rPr>
              <a:t> </a:t>
            </a:r>
            <a:r>
              <a:rPr lang="en-US" u="sng" dirty="0" err="1">
                <a:solidFill>
                  <a:schemeClr val="accent6"/>
                </a:solidFill>
              </a:rPr>
              <a:t>concolor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93970"/>
              </p:ext>
            </p:extLst>
          </p:nvPr>
        </p:nvGraphicFramePr>
        <p:xfrm>
          <a:off x="1498600" y="969958"/>
          <a:ext cx="61468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2" name="Document" r:id="rId3" imgW="6146800" imgH="2730500" progId="Word.Document.12">
                  <p:link updateAutomatic="1"/>
                </p:oleObj>
              </mc:Choice>
              <mc:Fallback>
                <p:oleObj name="Document" r:id="rId3" imgW="6146800" imgH="2730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969958"/>
                        <a:ext cx="61468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Modern taxonomy is based on genetic similarities and the theory of evolution.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If two organisms have the same number of chromosomes and the chromosomes are similar in form, then the organisms are closely related.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 greater similarities in DNA, the closer relationship between organisms.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426872"/>
            <a:ext cx="7716838" cy="49739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u="sng" dirty="0"/>
              <a:t>DOMAIN</a:t>
            </a:r>
            <a:r>
              <a:rPr lang="en-US" sz="3200" dirty="0"/>
              <a:t>:  </a:t>
            </a:r>
            <a:r>
              <a:rPr lang="en-US" sz="3200" dirty="0">
                <a:solidFill>
                  <a:schemeClr val="accent6"/>
                </a:solidFill>
              </a:rPr>
              <a:t>largest division of taxonomy, based on differences between prokaryotes and eukaryotes.</a:t>
            </a:r>
          </a:p>
          <a:p>
            <a:pPr>
              <a:buNone/>
            </a:pPr>
            <a:r>
              <a:rPr lang="en-US" sz="3200" u="sng" dirty="0">
                <a:solidFill>
                  <a:schemeClr val="accent6"/>
                </a:solidFill>
              </a:rPr>
              <a:t> Prokaryotes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have NO nuclear membrane surrounding their genetic material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/>
              <a:t>while </a:t>
            </a:r>
            <a:r>
              <a:rPr lang="en-US" sz="3200" u="sng" dirty="0">
                <a:solidFill>
                  <a:schemeClr val="accent6"/>
                </a:solidFill>
              </a:rPr>
              <a:t>eukaryotes</a:t>
            </a:r>
            <a:r>
              <a:rPr lang="en-US" sz="3200" dirty="0"/>
              <a:t> have a nuclear membrane surrounding their genetic material to form a nucleus.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262651"/>
            <a:ext cx="7716837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8" y="1710451"/>
            <a:ext cx="8105658" cy="469034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DOMAIN ARCHEA</a:t>
            </a:r>
            <a:r>
              <a:rPr lang="en-US" dirty="0"/>
              <a:t>: (Kingdom </a:t>
            </a:r>
            <a:r>
              <a:rPr lang="en-US" dirty="0" err="1"/>
              <a:t>Archeabacteria</a:t>
            </a:r>
            <a:r>
              <a:rPr lang="en-US" dirty="0"/>
              <a:t>) prokaryotic organisms that live in extreme environments; </a:t>
            </a:r>
            <a:r>
              <a:rPr lang="en-US" dirty="0" err="1">
                <a:solidFill>
                  <a:schemeClr val="accent6"/>
                </a:solidFill>
              </a:rPr>
              <a:t>halophiles</a:t>
            </a:r>
            <a:r>
              <a:rPr lang="en-US" dirty="0"/>
              <a:t> (organisms which thrive in highly salty environments) and </a:t>
            </a:r>
            <a:r>
              <a:rPr lang="en-US" dirty="0" err="1">
                <a:solidFill>
                  <a:schemeClr val="accent6"/>
                </a:solidFill>
              </a:rPr>
              <a:t>hyperthermophiles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(organisms which thrive in extremely hot environments) are examples.</a:t>
            </a:r>
          </a:p>
          <a:p>
            <a:r>
              <a:rPr lang="en-US" u="sng" dirty="0"/>
              <a:t>DOMAIN BACTERIA</a:t>
            </a:r>
            <a:r>
              <a:rPr lang="en-US" dirty="0"/>
              <a:t>: (Kingdom </a:t>
            </a:r>
            <a:r>
              <a:rPr lang="en-US" dirty="0" err="1"/>
              <a:t>Eubacteria</a:t>
            </a:r>
            <a:r>
              <a:rPr lang="en-US" dirty="0"/>
              <a:t>) common prokaryotic organisms found almost everywhere; bacteria (heterotrophic carbon-eating prokaryotes) and </a:t>
            </a:r>
            <a:r>
              <a:rPr lang="en-US" dirty="0" err="1"/>
              <a:t>cyanobacteria</a:t>
            </a:r>
            <a:r>
              <a:rPr lang="en-US" dirty="0"/>
              <a:t> (autotrophic photosynthetic prokaryotes) are examples.</a:t>
            </a:r>
          </a:p>
          <a:p>
            <a:r>
              <a:rPr lang="en-US" u="sng" dirty="0"/>
              <a:t>DOMAIN EUKARYOTE</a:t>
            </a:r>
            <a:r>
              <a:rPr lang="en-US" dirty="0"/>
              <a:t>: eukaryotic organisms that are most of the world's visible living things; the kingdoms </a:t>
            </a:r>
            <a:r>
              <a:rPr lang="en-US" dirty="0" err="1">
                <a:solidFill>
                  <a:schemeClr val="accent6"/>
                </a:solidFill>
              </a:rPr>
              <a:t>Protista</a:t>
            </a:r>
            <a:r>
              <a:rPr lang="en-US" dirty="0">
                <a:solidFill>
                  <a:schemeClr val="accent6"/>
                </a:solidFill>
              </a:rPr>
              <a:t>, Fungi, </a:t>
            </a:r>
            <a:r>
              <a:rPr lang="en-US" dirty="0" err="1">
                <a:solidFill>
                  <a:schemeClr val="accent6"/>
                </a:solidFill>
              </a:rPr>
              <a:t>Plantae</a:t>
            </a:r>
            <a:r>
              <a:rPr lang="en-US" dirty="0"/>
              <a:t>, and </a:t>
            </a:r>
            <a:r>
              <a:rPr lang="en-US" dirty="0" err="1">
                <a:solidFill>
                  <a:schemeClr val="accent6"/>
                </a:solidFill>
              </a:rPr>
              <a:t>Animalia</a:t>
            </a:r>
            <a:r>
              <a:rPr lang="en-US" dirty="0"/>
              <a:t> are examples.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137185"/>
          </a:xfrm>
        </p:spPr>
        <p:txBody>
          <a:bodyPr/>
          <a:lstStyle/>
          <a:p>
            <a:r>
              <a:rPr lang="en-US" dirty="0"/>
              <a:t>The FOUR KINGDOMS of the DOMAIN EUKARYOTA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508785"/>
            <a:ext cx="7716838" cy="43492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u="sng" dirty="0"/>
              <a:t>KINGDOM PROTISTA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unicellular organisms EX: protozoa and simple algae.</a:t>
            </a:r>
          </a:p>
          <a:p>
            <a:r>
              <a:rPr lang="en-US" u="sng" dirty="0"/>
              <a:t>KINGDOM FUNGI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multicellular organisms that are plant like, but cannot make their own food. EX: molds and mushrooms.</a:t>
            </a:r>
          </a:p>
          <a:p>
            <a:r>
              <a:rPr lang="en-US" u="sng" dirty="0"/>
              <a:t>KINGDOM PLANTAE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multicellular, which can make their own food through photosynthesis; grasses, trees and flowering plants.</a:t>
            </a:r>
          </a:p>
          <a:p>
            <a:r>
              <a:rPr lang="en-US" u="sng" dirty="0"/>
              <a:t>KINGDOM ANIMALIA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motile, multicellular, ingest food; sponges, insects, worms, fish, reptiles, birds, mammals.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956473"/>
            <a:ext cx="7716838" cy="569180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Animal Kingdom Phyla: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Mollusca</a:t>
            </a:r>
            <a:r>
              <a:rPr lang="en-US" u="sng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water living, soft bodies, covered by a hard shell—ex: snails, clams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Porifera</a:t>
            </a:r>
            <a:r>
              <a:rPr lang="en-US" u="sng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pore bearing animals, marine habitats—ex: sponges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Cnidaria</a:t>
            </a:r>
            <a:r>
              <a:rPr lang="en-US" u="sng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shaped like a polyp, marine habitats, one opening for digestion---ex: jellyfish, coral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Platyhelminthes</a:t>
            </a:r>
            <a:r>
              <a:rPr lang="en-US" u="sng" dirty="0"/>
              <a:t>: </a:t>
            </a:r>
            <a:r>
              <a:rPr lang="en-US" dirty="0"/>
              <a:t>flatworms, found in ponds and lakes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Annelida</a:t>
            </a:r>
            <a:r>
              <a:rPr lang="en-US" u="sng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bilaterally symmetrical, segmented worms or ringed worms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Arthropoda</a:t>
            </a:r>
            <a:r>
              <a:rPr lang="en-US" u="sng" dirty="0">
                <a:solidFill>
                  <a:schemeClr val="accent6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inverterbrate</a:t>
            </a:r>
            <a:r>
              <a:rPr lang="en-US" dirty="0">
                <a:solidFill>
                  <a:srgbClr val="FFFFFF"/>
                </a:solidFill>
              </a:rPr>
              <a:t> with exoskeleton made of chitin, a </a:t>
            </a:r>
            <a:r>
              <a:rPr lang="en-US" dirty="0" err="1">
                <a:solidFill>
                  <a:srgbClr val="FFFFFF"/>
                </a:solidFill>
              </a:rPr>
              <a:t>segemented</a:t>
            </a:r>
            <a:r>
              <a:rPr lang="en-US" dirty="0">
                <a:solidFill>
                  <a:srgbClr val="FFFFFF"/>
                </a:solidFill>
              </a:rPr>
              <a:t> body—ex: insects, arachnids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Echinoderma</a:t>
            </a:r>
            <a:r>
              <a:rPr lang="en-US" u="sng" dirty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radial symmetry—ex: starfish, sand dollar 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Chordata</a:t>
            </a:r>
            <a:r>
              <a:rPr lang="en-US" u="sng" dirty="0">
                <a:solidFill>
                  <a:schemeClr val="accent6"/>
                </a:solidFill>
              </a:rPr>
              <a:t>: </a:t>
            </a:r>
            <a:r>
              <a:rPr lang="en-US" dirty="0"/>
              <a:t>vertebrates, possess notochord—ex: fish, amphibians, reptiles, birds and mammals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 8/26/19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9247" y="3024187"/>
            <a:ext cx="3657600" cy="365370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3400" dirty="0" err="1">
                <a:effectLst/>
              </a:rPr>
              <a:t>Bellringer</a:t>
            </a:r>
            <a:endParaRPr lang="en-US" sz="34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How do we use a dichotomous key?</a:t>
            </a:r>
          </a:p>
          <a:p>
            <a:pPr lvl="0"/>
            <a:endParaRPr lang="en-US" sz="26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What are the two parts of binomial nomenclature?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effectLst/>
              </a:rPr>
              <a:t>Agenda</a:t>
            </a:r>
          </a:p>
          <a:p>
            <a:r>
              <a:rPr lang="en-US" sz="3200" dirty="0" err="1">
                <a:effectLst/>
              </a:rPr>
              <a:t>Bellringer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Finish Salamander Key</a:t>
            </a:r>
          </a:p>
          <a:p>
            <a:r>
              <a:rPr lang="en-US" sz="3200" dirty="0">
                <a:effectLst/>
              </a:rPr>
              <a:t>Amoeba Sisters Video</a:t>
            </a:r>
          </a:p>
          <a:p>
            <a:r>
              <a:rPr lang="en-US" sz="3200" dirty="0">
                <a:effectLst/>
              </a:rPr>
              <a:t>Characteristics of Life Stations</a:t>
            </a:r>
          </a:p>
          <a:p>
            <a:endParaRPr lang="en-US" sz="3200" dirty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3679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Biology B-Day 8/26/19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600" dirty="0" err="1">
                <a:effectLst/>
              </a:rPr>
              <a:t>Bellringer</a:t>
            </a:r>
            <a:endParaRPr lang="en-US" sz="26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How do we use a dichotomous key?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effectLst/>
              </a:rPr>
              <a:t>Looking at similar characteristics</a:t>
            </a:r>
          </a:p>
          <a:p>
            <a:pPr marL="349250" lvl="1" indent="0">
              <a:buNone/>
            </a:pPr>
            <a:endParaRPr lang="en-US" sz="2600" dirty="0">
              <a:solidFill>
                <a:srgbClr val="FF0000"/>
              </a:solidFill>
              <a:effectLst/>
            </a:endParaRPr>
          </a:p>
          <a:p>
            <a:pPr lvl="0"/>
            <a:r>
              <a:rPr lang="en-US" sz="2600" dirty="0">
                <a:effectLst/>
              </a:rPr>
              <a:t>What are the two parts of binomial nomenclature?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effectLst/>
              </a:rPr>
              <a:t>Genus species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>
                <a:effectLst/>
              </a:rPr>
              <a:t>Agenda</a:t>
            </a:r>
          </a:p>
          <a:p>
            <a:r>
              <a:rPr lang="en-US" sz="2800" dirty="0" err="1">
                <a:effectLst/>
              </a:rPr>
              <a:t>Bellringer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Finish Salamander Key</a:t>
            </a:r>
          </a:p>
          <a:p>
            <a:r>
              <a:rPr lang="en-US" sz="2800" dirty="0">
                <a:effectLst/>
              </a:rPr>
              <a:t>Amoeba Sisters Video</a:t>
            </a:r>
          </a:p>
          <a:p>
            <a:r>
              <a:rPr lang="en-US" sz="2800" dirty="0">
                <a:effectLst/>
              </a:rPr>
              <a:t>Characteristics of Life Stations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6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88469"/>
            <a:ext cx="7716837" cy="1447800"/>
          </a:xfrm>
        </p:spPr>
        <p:txBody>
          <a:bodyPr/>
          <a:lstStyle/>
          <a:p>
            <a:r>
              <a:rPr lang="en-US" dirty="0"/>
              <a:t>Plant Phyla: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98919"/>
            <a:ext cx="7716838" cy="3601881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Bryophyta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flowerless, grow in damp, shady locations in clumps—ex: mosses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Filicinophyta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terrestrial, vascular plants—ex: ferns</a:t>
            </a:r>
          </a:p>
          <a:p>
            <a:r>
              <a:rPr lang="en-US" dirty="0">
                <a:solidFill>
                  <a:schemeClr val="accent6"/>
                </a:solidFill>
              </a:rPr>
              <a:t>Conifers: </a:t>
            </a:r>
            <a:r>
              <a:rPr lang="en-US" dirty="0">
                <a:solidFill>
                  <a:srgbClr val="FFFFFF"/>
                </a:solidFill>
              </a:rPr>
              <a:t>gymnosperms, cone-bearing, seed plants—ex: cedars, </a:t>
            </a:r>
            <a:r>
              <a:rPr lang="en-US" dirty="0" err="1">
                <a:solidFill>
                  <a:srgbClr val="FFFFFF"/>
                </a:solidFill>
              </a:rPr>
              <a:t>douglas</a:t>
            </a:r>
            <a:r>
              <a:rPr lang="en-US" dirty="0">
                <a:solidFill>
                  <a:srgbClr val="FFFFFF"/>
                </a:solidFill>
              </a:rPr>
              <a:t>-firs</a:t>
            </a:r>
          </a:p>
          <a:p>
            <a:r>
              <a:rPr lang="en-US" dirty="0">
                <a:solidFill>
                  <a:schemeClr val="accent6"/>
                </a:solidFill>
              </a:rPr>
              <a:t>Angiosperms: </a:t>
            </a:r>
            <a:r>
              <a:rPr lang="en-US" dirty="0">
                <a:solidFill>
                  <a:srgbClr val="FFFFFF"/>
                </a:solidFill>
              </a:rPr>
              <a:t>flowering plants, land plants, fruit production—ex: daisies, </a:t>
            </a:r>
            <a:r>
              <a:rPr lang="en-US" dirty="0" err="1">
                <a:solidFill>
                  <a:srgbClr val="FFFFFF"/>
                </a:solidFill>
              </a:rPr>
              <a:t>lillies</a:t>
            </a:r>
            <a:r>
              <a:rPr lang="en-US" dirty="0">
                <a:solidFill>
                  <a:srgbClr val="FFFFFF"/>
                </a:solidFill>
              </a:rPr>
              <a:t>, oak trees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B-Day: 8/19/19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590800"/>
            <a:ext cx="3657600" cy="3810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/>
              <a:t>Bellringer</a:t>
            </a:r>
            <a:r>
              <a:rPr lang="en-US" sz="2400" dirty="0"/>
              <a:t>:</a:t>
            </a:r>
          </a:p>
          <a:p>
            <a:r>
              <a:rPr lang="en-US" sz="2400" dirty="0"/>
              <a:t>What do you think classification means?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Organizing/grouping organisms based on similar characteristics</a:t>
            </a:r>
          </a:p>
          <a:p>
            <a:r>
              <a:rPr lang="en-US" sz="2400" dirty="0"/>
              <a:t>What classification kingdom do we fall into?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Kingdom Animalia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Agenda: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Classification Cut &amp; Paste Activity</a:t>
            </a:r>
          </a:p>
          <a:p>
            <a:r>
              <a:rPr lang="en-US" dirty="0"/>
              <a:t>Classification Guided Notes</a:t>
            </a:r>
          </a:p>
          <a:p>
            <a:pPr marL="0" indent="0">
              <a:buNone/>
            </a:pPr>
            <a:r>
              <a:rPr lang="en-US" dirty="0"/>
              <a:t>Reminder: Signed safety contract, syllabus and lab fee!!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1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Structure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VIRUS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a biological particle composed of genetic material (DNA or RNA) encased in a protein coat</a:t>
            </a:r>
          </a:p>
          <a:p>
            <a:r>
              <a:rPr lang="en-US" u="sng" dirty="0"/>
              <a:t>CAPSID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protein coat surrounding a virus</a:t>
            </a:r>
          </a:p>
          <a:p>
            <a:r>
              <a:rPr lang="en-US" u="sng" dirty="0"/>
              <a:t>OBLIGATE INTRACELLULAR PARASITE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biological particle that requires a host cell to reproduce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VIRUSES ARE NOT CONSIDERED TO BE LIVING</a:t>
            </a:r>
            <a:r>
              <a:rPr lang="en-US" dirty="0"/>
              <a:t> </a:t>
            </a:r>
            <a:r>
              <a:rPr lang="en-US" sz="3200" dirty="0"/>
              <a:t>ORGANISMS BECAUSE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They do not reproduce by mitosis or meiosis.</a:t>
            </a:r>
          </a:p>
          <a:p>
            <a:pPr lvl="0"/>
            <a:r>
              <a:rPr lang="en-US" dirty="0"/>
              <a:t>They cannot carry out cellular respiration.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They have no nucleus, cytoplasm, organelles, or cell membrane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They require a host cell to use organelles and enzymes to reproduce more viruses.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Outside a host cell a virus is a lifeless particle with no control over its own movement.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238713"/>
            <a:ext cx="7716838" cy="516208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Viral </a:t>
            </a:r>
            <a:r>
              <a:rPr lang="en-US" dirty="0" err="1">
                <a:solidFill>
                  <a:schemeClr val="accent6"/>
                </a:solidFill>
              </a:rPr>
              <a:t>capsids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may have different shapes, but the most common is the </a:t>
            </a:r>
            <a:r>
              <a:rPr lang="en-US" dirty="0" err="1">
                <a:solidFill>
                  <a:schemeClr val="accent6"/>
                </a:solidFill>
              </a:rPr>
              <a:t>icosahedron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r>
              <a:rPr lang="en-US" u="sng" dirty="0"/>
              <a:t>ICOSAHEDRON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viral </a:t>
            </a:r>
            <a:r>
              <a:rPr lang="en-US" dirty="0" err="1">
                <a:solidFill>
                  <a:schemeClr val="accent6"/>
                </a:solidFill>
              </a:rPr>
              <a:t>capsid</a:t>
            </a:r>
            <a:r>
              <a:rPr lang="en-US" dirty="0">
                <a:solidFill>
                  <a:schemeClr val="accent6"/>
                </a:solidFill>
              </a:rPr>
              <a:t> shape that is a polyhedron with 20 triangular sides.  </a:t>
            </a:r>
          </a:p>
          <a:p>
            <a:r>
              <a:rPr lang="en-US" dirty="0"/>
              <a:t>Example - </a:t>
            </a:r>
            <a:r>
              <a:rPr lang="en-US" dirty="0">
                <a:solidFill>
                  <a:srgbClr val="FFFFFF"/>
                </a:solidFill>
              </a:rPr>
              <a:t>cold, polio</a:t>
            </a:r>
          </a:p>
          <a:p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590" y="2975847"/>
            <a:ext cx="3789036" cy="36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Earn Points Back: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me 1 characteristic and an example of each phyla</a:t>
            </a:r>
          </a:p>
          <a:p>
            <a:r>
              <a:rPr lang="en-US" dirty="0"/>
              <a:t>Annelida, Echinodermata, </a:t>
            </a:r>
            <a:r>
              <a:rPr lang="en-US" dirty="0" err="1"/>
              <a:t>Arthropoda</a:t>
            </a:r>
            <a:r>
              <a:rPr lang="en-US" dirty="0"/>
              <a:t>, </a:t>
            </a:r>
            <a:r>
              <a:rPr lang="en-US" dirty="0" err="1"/>
              <a:t>Chordata</a:t>
            </a:r>
            <a:r>
              <a:rPr lang="en-US" dirty="0"/>
              <a:t>, Mollusca, </a:t>
            </a:r>
            <a:r>
              <a:rPr lang="en-US" dirty="0" err="1"/>
              <a:t>Cnidaria</a:t>
            </a:r>
            <a:r>
              <a:rPr lang="en-US" dirty="0"/>
              <a:t>, Platyhelminthes, </a:t>
            </a:r>
            <a:r>
              <a:rPr lang="en-US" dirty="0" err="1"/>
              <a:t>Porifera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38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Biology B-Day 8/28/19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9247" y="2724150"/>
            <a:ext cx="3657600" cy="3676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Which of the following characteristics would most-likely place an organism within the kingdom Animalia?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a. lack of photosynthesis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b. unicellular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c. ability to photosynthesize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/>
              <a:t>d.presence</a:t>
            </a:r>
            <a:r>
              <a:rPr lang="en-US" dirty="0"/>
              <a:t> of a cell wall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 ____ is the classification system in which each species is assigned a two part scientific name.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Parts of a cell notes</a:t>
            </a:r>
          </a:p>
          <a:p>
            <a:r>
              <a:rPr lang="en-US" dirty="0"/>
              <a:t>Parts of a cell video</a:t>
            </a:r>
          </a:p>
          <a:p>
            <a:r>
              <a:rPr lang="en-US" dirty="0"/>
              <a:t>Eukaryotic vs. Prokaryotic</a:t>
            </a:r>
          </a:p>
        </p:txBody>
      </p:sp>
    </p:spTree>
    <p:extLst>
      <p:ext uri="{BB962C8B-B14F-4D97-AF65-F5344CB8AC3E}">
        <p14:creationId xmlns:p14="http://schemas.microsoft.com/office/powerpoint/2010/main" val="800950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 8/28/19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7"/>
            <a:ext cx="3657600" cy="36285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Which of the following characteristics would most-likely place an organism within the kingdom Animalia?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highlight>
                  <a:srgbClr val="FF0000"/>
                </a:highlight>
              </a:rPr>
              <a:t>a. lack of photosynthesis</a:t>
            </a:r>
            <a:r>
              <a:rPr lang="en-US" dirty="0">
                <a:highlight>
                  <a:srgbClr val="FFFF00"/>
                </a:highlight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b. unicellular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c. ability to photosynthesize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/>
              <a:t>d.presence</a:t>
            </a:r>
            <a:r>
              <a:rPr lang="en-US" dirty="0"/>
              <a:t> of a cell wall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 ___</a:t>
            </a:r>
            <a:r>
              <a:rPr lang="en-US" dirty="0">
                <a:highlight>
                  <a:srgbClr val="FF0000"/>
                </a:highlight>
              </a:rPr>
              <a:t>Binomial Nomenclature</a:t>
            </a:r>
            <a:r>
              <a:rPr lang="en-US" dirty="0"/>
              <a:t>_ is the classification system in which each species is assigned a two part scientific name.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Parts of a cell notes</a:t>
            </a:r>
          </a:p>
          <a:p>
            <a:r>
              <a:rPr lang="en-US" dirty="0"/>
              <a:t>Parts of a cell video</a:t>
            </a:r>
          </a:p>
          <a:p>
            <a:r>
              <a:rPr lang="en-US" dirty="0"/>
              <a:t>Eukaryotic vs. Prokaryotic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28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A-Day 8/29/19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Unlike plant cells, animal cells do not have this organelle that performs photosynthesis...</a:t>
            </a:r>
          </a:p>
          <a:p>
            <a:r>
              <a:rPr lang="en-US" dirty="0"/>
              <a:t>Ribosomes are responsible for synthesizing proteins…T/F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Are Viruses Alive Article/Questions</a:t>
            </a:r>
          </a:p>
          <a:p>
            <a:r>
              <a:rPr lang="en-US" dirty="0"/>
              <a:t>Parts of Animal &amp; Plant cells coloring</a:t>
            </a:r>
          </a:p>
        </p:txBody>
      </p:sp>
    </p:spTree>
    <p:extLst>
      <p:ext uri="{BB962C8B-B14F-4D97-AF65-F5344CB8AC3E}">
        <p14:creationId xmlns:p14="http://schemas.microsoft.com/office/powerpoint/2010/main" val="1952298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A-Day 8/29/19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957804"/>
            <a:ext cx="3657600" cy="3713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Unlike plant cells, animal cells do not have this organelle that performs photosynthesis...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Chloroplasts</a:t>
            </a:r>
          </a:p>
          <a:p>
            <a:r>
              <a:rPr lang="en-US" dirty="0"/>
              <a:t>Ribosomes are responsible for synthesizing proteins…T/F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TRUE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Are Viruses Alive Article/Questions</a:t>
            </a:r>
          </a:p>
          <a:p>
            <a:r>
              <a:rPr lang="en-US" dirty="0"/>
              <a:t>Parts of Animal &amp; Plant cells coloring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1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57" y="1114425"/>
            <a:ext cx="7716837" cy="1447800"/>
          </a:xfrm>
        </p:spPr>
        <p:txBody>
          <a:bodyPr/>
          <a:lstStyle/>
          <a:p>
            <a:r>
              <a:rPr lang="en-US"/>
              <a:t>Biology B-Day 9/4/19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9247" y="2209800"/>
            <a:ext cx="3958478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100" dirty="0" err="1"/>
              <a:t>Bellringer</a:t>
            </a:r>
            <a:endParaRPr lang="en-US" sz="2100" dirty="0"/>
          </a:p>
          <a:p>
            <a:r>
              <a:rPr lang="en-US" sz="2100" dirty="0"/>
              <a:t>An increase in environmental temperature will cause a person to sweat and a dog to pant.  After drinking a sugary drink, the body releases insulin to signal uptake of glucose by body cells.  These are both examples of…</a:t>
            </a:r>
          </a:p>
          <a:p>
            <a:r>
              <a:rPr lang="en-US" sz="2100" dirty="0"/>
              <a:t>Which classification index comes before order?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Last Class Activities</a:t>
            </a:r>
          </a:p>
          <a:p>
            <a:r>
              <a:rPr lang="en-US" dirty="0"/>
              <a:t>Eukaryotic vs. Prokaryotic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35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 9/4/19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9247" y="2466975"/>
            <a:ext cx="3657600" cy="43148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100" dirty="0" err="1"/>
              <a:t>Bellringer</a:t>
            </a:r>
            <a:endParaRPr lang="en-US" sz="2100" dirty="0"/>
          </a:p>
          <a:p>
            <a:r>
              <a:rPr lang="en-US" sz="2100" dirty="0"/>
              <a:t>An increase in environmental temperature will cause a person to sweat and a dog to pant.  After drinking a sugary drink, the body releases insulin to signal uptake of glucose by body cells.  These are both examples of… </a:t>
            </a:r>
            <a:r>
              <a:rPr lang="en-US" sz="2100" dirty="0">
                <a:highlight>
                  <a:srgbClr val="FF0000"/>
                </a:highlight>
              </a:rPr>
              <a:t>homeostasis</a:t>
            </a:r>
          </a:p>
          <a:p>
            <a:r>
              <a:rPr lang="en-US" sz="2100" dirty="0"/>
              <a:t>Which classification index comes before order? </a:t>
            </a:r>
          </a:p>
          <a:p>
            <a:pPr lvl="1"/>
            <a:r>
              <a:rPr lang="en-US" sz="1900" dirty="0">
                <a:highlight>
                  <a:srgbClr val="FF0000"/>
                </a:highlight>
              </a:rPr>
              <a:t>Class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Last Class Activities</a:t>
            </a:r>
          </a:p>
          <a:p>
            <a:r>
              <a:rPr lang="en-US" dirty="0"/>
              <a:t>Eukaryotic vs. Prokaryotic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6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Biology B-Day: 8/21/19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>
                <a:effectLst/>
              </a:rPr>
              <a:t>How is the prokaryotic cell in the diagram different from a eukaryotic cell?</a:t>
            </a:r>
          </a:p>
          <a:p>
            <a:pPr marL="457200" indent="-457200">
              <a:spcAft>
                <a:spcPts val="0"/>
              </a:spcAft>
              <a:buAutoNum type="alphaLcParenR"/>
            </a:pPr>
            <a:r>
              <a:rPr lang="en-US" dirty="0">
                <a:effectLst/>
              </a:rPr>
              <a:t>it has ribosomes to make proteins	</a:t>
            </a:r>
          </a:p>
          <a:p>
            <a:pPr marL="457200" indent="-457200">
              <a:spcAft>
                <a:spcPts val="0"/>
              </a:spcAft>
              <a:buAutoNum type="alphaLcParenR"/>
            </a:pPr>
            <a:r>
              <a:rPr lang="en-US" dirty="0">
                <a:effectLst/>
              </a:rPr>
              <a:t>It stores its genetic information in DNA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effectLst/>
              </a:rPr>
              <a:t>c)    It has no membrane-  bound nucleus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effectLst/>
              </a:rPr>
              <a:t>d) It has a cell membrane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3024188"/>
            <a:ext cx="3657600" cy="3376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Classification Notes</a:t>
            </a:r>
          </a:p>
          <a:p>
            <a:r>
              <a:rPr lang="en-US" dirty="0"/>
              <a:t>Salamander Dichotomous Key</a:t>
            </a:r>
          </a:p>
          <a:p>
            <a:r>
              <a:rPr lang="en-US" dirty="0"/>
              <a:t>Amoeba Sisters Video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quizstar.4teachers.org/uploads/quiz/mediarep285870/cell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893" y="4867996"/>
            <a:ext cx="1585507" cy="11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554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6AC9-C021-4826-B436-77A94CCC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Biology B-Day 9/6/19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D597-C6E3-4321-A1FC-404DAC75E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All vertebrates share which characteristic?</a:t>
            </a:r>
          </a:p>
          <a:p>
            <a:endParaRPr lang="en-US" dirty="0"/>
          </a:p>
          <a:p>
            <a:r>
              <a:rPr lang="en-US" dirty="0"/>
              <a:t>What is the function of mitochondria?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2AD2C-6897-4C6B-A628-EF0627AD5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Last class activities</a:t>
            </a:r>
          </a:p>
          <a:p>
            <a:r>
              <a:rPr lang="en-US" dirty="0"/>
              <a:t>Finish Notes</a:t>
            </a:r>
          </a:p>
          <a:p>
            <a:r>
              <a:rPr lang="en-US" dirty="0"/>
              <a:t>3-point paragraph</a:t>
            </a:r>
          </a:p>
        </p:txBody>
      </p:sp>
    </p:spTree>
    <p:extLst>
      <p:ext uri="{BB962C8B-B14F-4D97-AF65-F5344CB8AC3E}">
        <p14:creationId xmlns:p14="http://schemas.microsoft.com/office/powerpoint/2010/main" val="3800207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C6C9-FAA5-49D7-92D7-7B5326AE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 9/6/19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49FF-7A04-43DE-BAD8-8CC73B2052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All vertebrates share which characteristic?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Spinal Cord</a:t>
            </a:r>
          </a:p>
          <a:p>
            <a:endParaRPr lang="en-US" dirty="0"/>
          </a:p>
          <a:p>
            <a:r>
              <a:rPr lang="en-US" dirty="0"/>
              <a:t>What is the function of mitochondria?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Perform cellular respiration to make ATP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1B49A-2AD1-4FB1-B961-DABB0CCFD7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Last class activities</a:t>
            </a:r>
          </a:p>
          <a:p>
            <a:r>
              <a:rPr lang="en-US" dirty="0"/>
              <a:t>Finish Notes</a:t>
            </a:r>
          </a:p>
          <a:p>
            <a:r>
              <a:rPr lang="en-US" dirty="0"/>
              <a:t>3-point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31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E778-65A6-4BF7-9304-CFC583CB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A-Day 9/9/19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0D7B-983C-410C-90F1-F77394BAE4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is the correct order of classification levels?</a:t>
            </a:r>
          </a:p>
          <a:p>
            <a:endParaRPr lang="en-US" dirty="0"/>
          </a:p>
          <a:p>
            <a:r>
              <a:rPr lang="en-US" dirty="0"/>
              <a:t>Unlike plant cells, animal cells do not have…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69A74-9BB3-44FD-B0E8-614931FFC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any activities</a:t>
            </a:r>
          </a:p>
          <a:p>
            <a:r>
              <a:rPr lang="en-US" dirty="0"/>
              <a:t>Review for exam</a:t>
            </a:r>
          </a:p>
        </p:txBody>
      </p:sp>
    </p:spTree>
    <p:extLst>
      <p:ext uri="{BB962C8B-B14F-4D97-AF65-F5344CB8AC3E}">
        <p14:creationId xmlns:p14="http://schemas.microsoft.com/office/powerpoint/2010/main" val="3393155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1E82-B1AE-4F64-8802-1262617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A-Day 9/9/19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6C51-9322-4637-BFC4-65B4920BCD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is the correct order of classification levels?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Kingdom, phylum, class, order, family, genus, species</a:t>
            </a:r>
          </a:p>
          <a:p>
            <a:r>
              <a:rPr lang="en-US" dirty="0"/>
              <a:t>Unlike plant cells, animal cells do not have…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Cell wall or chloroplasts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F7F76-57A9-45F7-AC86-0FF58C659B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any activities</a:t>
            </a:r>
          </a:p>
          <a:p>
            <a:r>
              <a:rPr lang="en-US" dirty="0"/>
              <a:t>Review for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8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B-Day: 8/21/19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>
                <a:effectLst/>
              </a:rPr>
              <a:t>How is the prokaryotic cell in the diagram different from a eukaryotic cell?</a:t>
            </a:r>
          </a:p>
          <a:p>
            <a:pPr marL="457200" indent="-457200">
              <a:spcAft>
                <a:spcPts val="0"/>
              </a:spcAft>
              <a:buAutoNum type="alphaLcParenR"/>
            </a:pPr>
            <a:r>
              <a:rPr lang="en-US" dirty="0">
                <a:effectLst/>
              </a:rPr>
              <a:t>it has ribosomes to make proteins	</a:t>
            </a:r>
          </a:p>
          <a:p>
            <a:pPr marL="457200" indent="-457200">
              <a:spcAft>
                <a:spcPts val="0"/>
              </a:spcAft>
              <a:buAutoNum type="alphaLcParenR"/>
            </a:pPr>
            <a:r>
              <a:rPr lang="en-US" dirty="0">
                <a:effectLst/>
              </a:rPr>
              <a:t>It stores its genetic information in DNA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effectLst/>
              </a:rPr>
              <a:t>c)    It has no membrane-  bound nucleus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effectLst/>
              </a:rPr>
              <a:t>d) It has a cell membrane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3018849"/>
            <a:ext cx="3657600" cy="3376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Classification Notes</a:t>
            </a:r>
          </a:p>
          <a:p>
            <a:r>
              <a:rPr lang="en-US" dirty="0"/>
              <a:t>Salamander Dichotomous Key</a:t>
            </a:r>
          </a:p>
          <a:p>
            <a:r>
              <a:rPr lang="en-US" dirty="0"/>
              <a:t>Amoeba Sisters Video</a:t>
            </a:r>
          </a:p>
          <a:p>
            <a:endParaRPr lang="en-US" dirty="0"/>
          </a:p>
        </p:txBody>
      </p:sp>
      <p:pic>
        <p:nvPicPr>
          <p:cNvPr id="5" name="Picture 4" descr="http://quizstar.4teachers.org/uploads/quiz/mediarep285870/cell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893" y="4867996"/>
            <a:ext cx="1585507" cy="11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68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788" y="3012142"/>
            <a:ext cx="7716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all living things have DNA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all living things are made up of cells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all living things obtain/use energy </a:t>
            </a:r>
          </a:p>
          <a:p>
            <a:r>
              <a:rPr lang="en-US" sz="2400" dirty="0">
                <a:solidFill>
                  <a:schemeClr val="bg1"/>
                </a:solidFill>
              </a:rPr>
              <a:t>4. all living things need to adapt/evolve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5. all living things respond to a stimulus</a:t>
            </a:r>
          </a:p>
          <a:p>
            <a:r>
              <a:rPr lang="en-US" sz="2400" dirty="0">
                <a:solidFill>
                  <a:schemeClr val="bg1"/>
                </a:solidFill>
              </a:rPr>
              <a:t>6. all living things maintain homeostasis</a:t>
            </a:r>
          </a:p>
          <a:p>
            <a:r>
              <a:rPr lang="en-US" sz="2400" dirty="0">
                <a:solidFill>
                  <a:schemeClr val="bg1"/>
                </a:solidFill>
              </a:rPr>
              <a:t>7. all living things reproduce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8. all living things grow and develop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Life Videos: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http://www.exploratorium.edu/imaging_station/students/c_elegans.html</a:t>
            </a:r>
            <a:endParaRPr lang="en-US" dirty="0"/>
          </a:p>
          <a:p>
            <a:r>
              <a:rPr lang="en-US" dirty="0">
                <a:hlinkClick r:id="rId3"/>
              </a:rPr>
              <a:t>http://www.exploratorium.edu/imaging_station/students/sea_urchins_div.html</a:t>
            </a:r>
            <a:endParaRPr lang="en-US" dirty="0"/>
          </a:p>
          <a:p>
            <a:r>
              <a:rPr lang="en-US" dirty="0">
                <a:hlinkClick r:id="rId4"/>
              </a:rPr>
              <a:t>http://www.exploratorium.edu/imaging_station/students/sea_urchins_fert.html</a:t>
            </a:r>
            <a:endParaRPr lang="en-US" dirty="0"/>
          </a:p>
          <a:p>
            <a:r>
              <a:rPr lang="en-US" dirty="0">
                <a:hlinkClick r:id="rId5"/>
              </a:rPr>
              <a:t>http://www.exploratorium.edu/imaging_station/students/blood_cells.html</a:t>
            </a:r>
            <a:endParaRPr lang="en-US" dirty="0"/>
          </a:p>
          <a:p>
            <a:r>
              <a:rPr lang="en-US" dirty="0">
                <a:hlinkClick r:id="rId6"/>
              </a:rPr>
              <a:t>http://www.exploratorium.edu/imaging_station/students/cell_struct_funct.html</a:t>
            </a:r>
            <a:endParaRPr lang="en-US" dirty="0"/>
          </a:p>
          <a:p>
            <a:r>
              <a:rPr lang="en-US" dirty="0">
                <a:hlinkClick r:id="rId7"/>
              </a:rPr>
              <a:t>http://www.exploratorium.edu/imaging_station/students/stem_cells.html</a:t>
            </a:r>
            <a:endParaRPr lang="en-US" dirty="0"/>
          </a:p>
          <a:p>
            <a:r>
              <a:rPr lang="en-US" dirty="0">
                <a:hlinkClick r:id="rId8"/>
              </a:rPr>
              <a:t>http://www.exploratorium.edu/imaging_station/students/cell_motility.html</a:t>
            </a:r>
            <a:endParaRPr lang="en-US" dirty="0"/>
          </a:p>
          <a:p>
            <a:r>
              <a:rPr lang="en-US" dirty="0">
                <a:hlinkClick r:id="rId9"/>
              </a:rPr>
              <a:t>http://www.exploratorium.edu/imaging_station/students/zebrafish.html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5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Homeostasis</a:t>
            </a:r>
            <a:r>
              <a:rPr lang="en-US" dirty="0"/>
              <a:t>: ability of the body to maintain a stable equilibrium</a:t>
            </a:r>
          </a:p>
          <a:p>
            <a:endParaRPr lang="en-US" dirty="0"/>
          </a:p>
          <a:p>
            <a:r>
              <a:rPr lang="en-US" dirty="0"/>
              <a:t>Example: a person sweating when running or a dog panting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CLASSIFICATION</a:t>
            </a:r>
            <a:r>
              <a:rPr lang="en-US" dirty="0"/>
              <a:t>: </a:t>
            </a:r>
            <a:r>
              <a:rPr lang="en-US" dirty="0">
                <a:solidFill>
                  <a:srgbClr val="F83500"/>
                </a:solidFill>
              </a:rPr>
              <a:t>process of dividing organisms into groups with similar characteristics</a:t>
            </a:r>
          </a:p>
          <a:p>
            <a:r>
              <a:rPr lang="en-US" u="sng" dirty="0"/>
              <a:t>TAXONOMY</a:t>
            </a:r>
            <a:r>
              <a:rPr lang="en-US" dirty="0"/>
              <a:t>: </a:t>
            </a:r>
            <a:r>
              <a:rPr lang="en-US" dirty="0">
                <a:solidFill>
                  <a:srgbClr val="F83500"/>
                </a:solidFill>
              </a:rPr>
              <a:t>the science of classifying living things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8170763</TotalTime>
  <Words>1877</Words>
  <Application>Microsoft Office PowerPoint</Application>
  <PresentationFormat>On-screen Show (4:3)</PresentationFormat>
  <Paragraphs>293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Rounded MT Bold</vt:lpstr>
      <vt:lpstr>Calibri</vt:lpstr>
      <vt:lpstr>Sky</vt:lpstr>
      <vt:lpstr>Macintosh%20HD:Users:jennykirchner:Biology:Unit%201%20Classification:Biology%20Unit%2011%20Notes.doc!OLE_LINK2</vt:lpstr>
      <vt:lpstr>CLASSIFICATION</vt:lpstr>
      <vt:lpstr>Biology B-Day: 8/19/19</vt:lpstr>
      <vt:lpstr>Biology B-Day: 8/19/19</vt:lpstr>
      <vt:lpstr>Biology B-Day: 8/21/19 </vt:lpstr>
      <vt:lpstr>Biology B-Day: 8/21/19</vt:lpstr>
      <vt:lpstr>Characteristics of living things</vt:lpstr>
      <vt:lpstr>Characteristics of Life Videos:</vt:lpstr>
      <vt:lpstr>PowerPoint Presentation</vt:lpstr>
      <vt:lpstr>TERMS TO KNOW</vt:lpstr>
      <vt:lpstr>Reasons for classifying living things</vt:lpstr>
      <vt:lpstr>CLASSIFICATION KEY: </vt:lpstr>
      <vt:lpstr>Classification of pets</vt:lpstr>
      <vt:lpstr>Development of Taxonomy</vt:lpstr>
      <vt:lpstr>PowerPoint Presentation</vt:lpstr>
      <vt:lpstr>PowerPoint Presentation</vt:lpstr>
      <vt:lpstr>PowerPoint Presentation</vt:lpstr>
      <vt:lpstr>Binomial Nomenclature</vt:lpstr>
      <vt:lpstr>PowerPoint Presentation</vt:lpstr>
      <vt:lpstr>PowerPoint Presentation</vt:lpstr>
      <vt:lpstr>PowerPoint Presentation</vt:lpstr>
      <vt:lpstr>PowerPoint Presentation</vt:lpstr>
      <vt:lpstr>Modern Taxonomy</vt:lpstr>
      <vt:lpstr>PowerPoint Presentation</vt:lpstr>
      <vt:lpstr>PowerPoint Presentation</vt:lpstr>
      <vt:lpstr>The FOUR KINGDOMS of the DOMAIN EUKARYOTA </vt:lpstr>
      <vt:lpstr>PowerPoint Presentation</vt:lpstr>
      <vt:lpstr>Biology B-Day 8/26/19</vt:lpstr>
      <vt:lpstr>Biology B-Day 8/26/19</vt:lpstr>
      <vt:lpstr>Plant Phyla:</vt:lpstr>
      <vt:lpstr>Viral Structure and Classification</vt:lpstr>
      <vt:lpstr>VIRUSES ARE NOT CONSIDERED TO BE LIVING ORGANISMS BECAUSE </vt:lpstr>
      <vt:lpstr>PowerPoint Presentation</vt:lpstr>
      <vt:lpstr>To Earn Points Back:</vt:lpstr>
      <vt:lpstr>Biology B-Day 8/28/19</vt:lpstr>
      <vt:lpstr>Biology B-Day 8/28/19</vt:lpstr>
      <vt:lpstr>Biology A-Day 8/29/19</vt:lpstr>
      <vt:lpstr>Biology A-Day 8/29/19</vt:lpstr>
      <vt:lpstr>Biology B-Day 9/4/19</vt:lpstr>
      <vt:lpstr>Biology B-Day 9/4/19</vt:lpstr>
      <vt:lpstr>Biology B-Day 9/6/19</vt:lpstr>
      <vt:lpstr>Biology B-Day 9/6/19</vt:lpstr>
      <vt:lpstr>Biology A-Day 9/9/19</vt:lpstr>
      <vt:lpstr>Biology A-Day 9/9/19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Jenny Kirchner</dc:creator>
  <cp:lastModifiedBy>Kubajak, Jenny</cp:lastModifiedBy>
  <cp:revision>118</cp:revision>
  <cp:lastPrinted>2016-08-29T13:30:25Z</cp:lastPrinted>
  <dcterms:created xsi:type="dcterms:W3CDTF">2016-08-02T20:48:08Z</dcterms:created>
  <dcterms:modified xsi:type="dcterms:W3CDTF">2019-09-06T12:53:53Z</dcterms:modified>
</cp:coreProperties>
</file>