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7" r:id="rId2"/>
    <p:sldId id="289" r:id="rId3"/>
    <p:sldId id="298" r:id="rId4"/>
    <p:sldId id="290" r:id="rId5"/>
    <p:sldId id="291" r:id="rId6"/>
    <p:sldId id="292" r:id="rId7"/>
    <p:sldId id="293" r:id="rId8"/>
    <p:sldId id="295" r:id="rId9"/>
    <p:sldId id="294" r:id="rId10"/>
    <p:sldId id="256" r:id="rId11"/>
    <p:sldId id="257" r:id="rId12"/>
    <p:sldId id="259" r:id="rId13"/>
    <p:sldId id="260" r:id="rId14"/>
    <p:sldId id="261" r:id="rId15"/>
    <p:sldId id="262" r:id="rId16"/>
    <p:sldId id="264" r:id="rId17"/>
    <p:sldId id="266" r:id="rId18"/>
    <p:sldId id="267" r:id="rId19"/>
    <p:sldId id="269" r:id="rId20"/>
    <p:sldId id="265" r:id="rId21"/>
    <p:sldId id="270" r:id="rId22"/>
    <p:sldId id="271" r:id="rId23"/>
    <p:sldId id="273" r:id="rId24"/>
    <p:sldId id="274" r:id="rId25"/>
    <p:sldId id="276" r:id="rId26"/>
    <p:sldId id="272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355EC-B8D0-4765-BF57-0A8D70DD8C20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FBCC-D25F-4374-B4A7-AFADA7E900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8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1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8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7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is </a:t>
            </a:r>
            <a:r>
              <a:rPr lang="en-US" dirty="0" err="1"/>
              <a:t>thyroxine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2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7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Removal of thyroid</a:t>
            </a:r>
            <a:r>
              <a:rPr lang="en-US" baseline="0" dirty="0"/>
              <a:t> for treatment or thyroid-blocking drugs, also radioactive iodine – destroys some of thyroid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3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32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2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6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0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7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3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2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FBCC-D25F-4374-B4A7-AFADA7E900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A760-1DC1-402A-A856-CF80486EB9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EFA1-D1E8-4336-B0F1-1654665A55CA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E569-F0DB-4A6A-9303-2CBE607C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ok35DahNkU&amp;feature=channel_video_titl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1/6/20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r>
              <a:rPr lang="en-US" dirty="0"/>
              <a:t> </a:t>
            </a:r>
          </a:p>
          <a:p>
            <a:r>
              <a:rPr lang="en-US" dirty="0"/>
              <a:t>What is a goal you have for this semester in Anatomy?</a:t>
            </a:r>
          </a:p>
          <a:p>
            <a:endParaRPr lang="en-US" dirty="0"/>
          </a:p>
          <a:p>
            <a:r>
              <a:rPr lang="en-US" dirty="0"/>
              <a:t>What can you do differently from last semester to be more successful this semester?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Are Steroids Worth the Risk Article/Questions</a:t>
            </a:r>
          </a:p>
          <a:p>
            <a:r>
              <a:rPr lang="en-US" dirty="0"/>
              <a:t>Endocrine System Notes</a:t>
            </a:r>
          </a:p>
          <a:p>
            <a:r>
              <a:rPr lang="en-US" dirty="0"/>
              <a:t>Endocrine System Map</a:t>
            </a:r>
          </a:p>
        </p:txBody>
      </p:sp>
    </p:spTree>
    <p:extLst>
      <p:ext uri="{BB962C8B-B14F-4D97-AF65-F5344CB8AC3E}">
        <p14:creationId xmlns:p14="http://schemas.microsoft.com/office/powerpoint/2010/main" val="334639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209800"/>
            <a:ext cx="7772400" cy="1470025"/>
          </a:xfrm>
        </p:spPr>
        <p:txBody>
          <a:bodyPr/>
          <a:lstStyle/>
          <a:p>
            <a:r>
              <a:rPr lang="en-US" dirty="0"/>
              <a:t>Endocrine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ama-assn.org/resources/images/atlas/endocrinesystematl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048125" cy="558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Second great controlling system of body</a:t>
            </a:r>
          </a:p>
          <a:p>
            <a:r>
              <a:rPr lang="en-US" dirty="0"/>
              <a:t>Endocrine glands produce and secrete </a:t>
            </a:r>
            <a:r>
              <a:rPr lang="en-US" dirty="0">
                <a:solidFill>
                  <a:srgbClr val="660066"/>
                </a:solidFill>
              </a:rPr>
              <a:t>hormones</a:t>
            </a:r>
          </a:p>
          <a:p>
            <a:r>
              <a:rPr lang="en-US" dirty="0"/>
              <a:t>Hormones – chemical messengers that act on </a:t>
            </a:r>
            <a:r>
              <a:rPr lang="en-US" dirty="0">
                <a:solidFill>
                  <a:srgbClr val="660066"/>
                </a:solidFill>
              </a:rPr>
              <a:t>target</a:t>
            </a:r>
            <a:r>
              <a:rPr lang="en-US" dirty="0"/>
              <a:t> cells  to affect cellular metabolism</a:t>
            </a:r>
          </a:p>
          <a:p>
            <a:r>
              <a:rPr lang="en-US" dirty="0"/>
              <a:t>Three types:</a:t>
            </a:r>
          </a:p>
          <a:p>
            <a:pPr lvl="1"/>
            <a:r>
              <a:rPr lang="en-US" dirty="0"/>
              <a:t>Amino acid-based molecules – proteins, peptides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Steroids</a:t>
            </a:r>
            <a:r>
              <a:rPr lang="en-US" dirty="0"/>
              <a:t> – made from cholesterol </a:t>
            </a:r>
          </a:p>
          <a:p>
            <a:pPr lvl="1"/>
            <a:r>
              <a:rPr lang="en-US" dirty="0"/>
              <a:t>Prostaglandins – </a:t>
            </a:r>
            <a:r>
              <a:rPr lang="en-US" dirty="0">
                <a:solidFill>
                  <a:srgbClr val="660066"/>
                </a:solidFill>
              </a:rPr>
              <a:t>lipid</a:t>
            </a:r>
            <a:r>
              <a:rPr lang="en-US" dirty="0"/>
              <a:t> 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 gene activation – steroids activate certain </a:t>
            </a:r>
            <a:r>
              <a:rPr lang="en-US" dirty="0">
                <a:solidFill>
                  <a:srgbClr val="660066"/>
                </a:solidFill>
              </a:rPr>
              <a:t>genes</a:t>
            </a:r>
            <a:r>
              <a:rPr lang="en-US" dirty="0"/>
              <a:t> to synthesize new proteins</a:t>
            </a:r>
          </a:p>
          <a:p>
            <a:r>
              <a:rPr lang="en-US" dirty="0"/>
              <a:t>Second-messenger system – </a:t>
            </a:r>
            <a:r>
              <a:rPr lang="en-US" dirty="0" err="1"/>
              <a:t>nonsteroid</a:t>
            </a:r>
            <a:r>
              <a:rPr lang="en-US" dirty="0"/>
              <a:t> hormones use </a:t>
            </a:r>
            <a:r>
              <a:rPr lang="en-US" dirty="0">
                <a:solidFill>
                  <a:srgbClr val="660066"/>
                </a:solidFill>
              </a:rPr>
              <a:t>enzyme</a:t>
            </a:r>
            <a:r>
              <a:rPr lang="en-US" dirty="0"/>
              <a:t> cascades to change cell response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235450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Endocrine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3962400" cy="4525963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Negative</a:t>
            </a:r>
            <a:r>
              <a:rPr lang="en-US" dirty="0"/>
              <a:t>-feedback mechanism – hormone secretion triggered and then rising levels of hormone inhibit further hormone release</a:t>
            </a:r>
          </a:p>
        </p:txBody>
      </p:sp>
      <p:pic>
        <p:nvPicPr>
          <p:cNvPr id="7170" name="Picture 2" descr="http://faculty.clintoncc.suny.edu/faculty/michael.gregory/files/bio%20102/bio%20102%20lectures/endocrine%20system/cortis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383673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Pituitary</a:t>
            </a:r>
          </a:p>
          <a:p>
            <a:r>
              <a:rPr lang="en-US" dirty="0"/>
              <a:t>Thyroid</a:t>
            </a:r>
          </a:p>
          <a:p>
            <a:r>
              <a:rPr lang="en-US" dirty="0"/>
              <a:t>Parathyroid</a:t>
            </a:r>
          </a:p>
          <a:p>
            <a:r>
              <a:rPr lang="en-US" dirty="0"/>
              <a:t>Adrenal</a:t>
            </a:r>
          </a:p>
          <a:p>
            <a:r>
              <a:rPr lang="en-US" dirty="0"/>
              <a:t>Pineal</a:t>
            </a:r>
          </a:p>
          <a:p>
            <a:r>
              <a:rPr lang="en-US" dirty="0"/>
              <a:t>Thymus</a:t>
            </a:r>
          </a:p>
          <a:p>
            <a:r>
              <a:rPr lang="en-US" dirty="0"/>
              <a:t>Pancreas</a:t>
            </a:r>
          </a:p>
          <a:p>
            <a:r>
              <a:rPr lang="en-US" dirty="0"/>
              <a:t>Gonads</a:t>
            </a:r>
          </a:p>
          <a:p>
            <a:pPr lvl="1"/>
            <a:r>
              <a:rPr lang="en-US" dirty="0"/>
              <a:t>Ovaries (F)</a:t>
            </a:r>
          </a:p>
          <a:p>
            <a:pPr lvl="1"/>
            <a:r>
              <a:rPr lang="en-US" dirty="0"/>
              <a:t>Testes (M)</a:t>
            </a:r>
          </a:p>
          <a:p>
            <a:r>
              <a:rPr lang="en-US" dirty="0"/>
              <a:t>Hypothalamus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464" y="1524000"/>
            <a:ext cx="555473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Pituitary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 of pea – hangs from </a:t>
            </a:r>
            <a:r>
              <a:rPr lang="en-US" dirty="0">
                <a:solidFill>
                  <a:srgbClr val="660066"/>
                </a:solidFill>
              </a:rPr>
              <a:t>hypothalamus</a:t>
            </a:r>
            <a:r>
              <a:rPr lang="en-US" dirty="0"/>
              <a:t> </a:t>
            </a:r>
          </a:p>
          <a:p>
            <a:r>
              <a:rPr lang="en-US" dirty="0"/>
              <a:t>Two functional lobes</a:t>
            </a:r>
          </a:p>
          <a:p>
            <a:pPr lvl="1"/>
            <a:r>
              <a:rPr lang="en-US" dirty="0"/>
              <a:t>Anterior pituitary</a:t>
            </a:r>
          </a:p>
          <a:p>
            <a:pPr lvl="1"/>
            <a:r>
              <a:rPr lang="en-US" dirty="0"/>
              <a:t>Posterior pituitary</a:t>
            </a:r>
          </a:p>
          <a:p>
            <a:r>
              <a:rPr lang="en-US" dirty="0"/>
              <a:t>Often called “master                                           gland”</a:t>
            </a:r>
          </a:p>
          <a:p>
            <a:r>
              <a:rPr lang="en-US" dirty="0"/>
              <a:t>However, controlled                                              by </a:t>
            </a:r>
            <a:r>
              <a:rPr lang="en-US" dirty="0">
                <a:solidFill>
                  <a:srgbClr val="660066"/>
                </a:solidFill>
              </a:rPr>
              <a:t>hypothalamus</a:t>
            </a:r>
          </a:p>
          <a:p>
            <a:endParaRPr lang="en-US" dirty="0"/>
          </a:p>
        </p:txBody>
      </p:sp>
      <p:pic>
        <p:nvPicPr>
          <p:cNvPr id="25602" name="Picture 2" descr="http://group14.pbworks.com/f/1169179325/pituitary_brain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810000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Pituitary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Growth Hormone </a:t>
            </a:r>
            <a:r>
              <a:rPr lang="en-US" sz="2400" dirty="0"/>
              <a:t>(GH) - Direct growth of skeletal muscles and long bones</a:t>
            </a:r>
          </a:p>
          <a:p>
            <a:r>
              <a:rPr lang="en-US" sz="2400" dirty="0" err="1">
                <a:solidFill>
                  <a:srgbClr val="660066"/>
                </a:solidFill>
              </a:rPr>
              <a:t>Prolactin</a:t>
            </a:r>
            <a:r>
              <a:rPr lang="en-US" sz="2400" dirty="0"/>
              <a:t> (PRL) - Stimulates milk production. Unknown function in men. Just joking  - helps in formation of </a:t>
            </a:r>
            <a:r>
              <a:rPr lang="en-US" sz="2400" dirty="0" err="1"/>
              <a:t>oligodendrocytes</a:t>
            </a:r>
            <a:endParaRPr lang="en-US" sz="2400" dirty="0"/>
          </a:p>
          <a:p>
            <a:r>
              <a:rPr lang="en-US" sz="2400" dirty="0" err="1"/>
              <a:t>Adrenocorticotropic</a:t>
            </a:r>
            <a:r>
              <a:rPr lang="en-US" sz="2400" dirty="0"/>
              <a:t> hormone (ACTH) - Regulates </a:t>
            </a:r>
            <a:r>
              <a:rPr lang="en-US" sz="2400" dirty="0">
                <a:solidFill>
                  <a:srgbClr val="660066"/>
                </a:solidFill>
              </a:rPr>
              <a:t>adrenal</a:t>
            </a:r>
            <a:r>
              <a:rPr lang="en-US" sz="2400" dirty="0"/>
              <a:t> cortex, stimulates production of </a:t>
            </a:r>
            <a:r>
              <a:rPr lang="en-US" sz="2400" dirty="0" err="1">
                <a:solidFill>
                  <a:srgbClr val="660066"/>
                </a:solidFill>
              </a:rPr>
              <a:t>cortisol</a:t>
            </a:r>
            <a:r>
              <a:rPr lang="en-US" sz="2400" dirty="0"/>
              <a:t>, a “stress hormone”</a:t>
            </a:r>
          </a:p>
          <a:p>
            <a:r>
              <a:rPr lang="en-US" sz="2400" dirty="0"/>
              <a:t>Thyroid stimulating hormone (TSH) / </a:t>
            </a:r>
            <a:r>
              <a:rPr lang="en-US" sz="2400" dirty="0" err="1"/>
              <a:t>Thyrotropic</a:t>
            </a:r>
            <a:r>
              <a:rPr lang="en-US" sz="2400" dirty="0"/>
              <a:t> hormone (TH)</a:t>
            </a:r>
          </a:p>
          <a:p>
            <a:pPr lvl="1"/>
            <a:r>
              <a:rPr lang="en-US" dirty="0"/>
              <a:t>Influences </a:t>
            </a:r>
            <a:r>
              <a:rPr lang="en-US" dirty="0">
                <a:solidFill>
                  <a:srgbClr val="660066"/>
                </a:solidFill>
              </a:rPr>
              <a:t>thyroid </a:t>
            </a:r>
            <a:r>
              <a:rPr lang="en-US" dirty="0"/>
              <a:t>hormone</a:t>
            </a:r>
          </a:p>
          <a:p>
            <a:r>
              <a:rPr lang="en-US" sz="2400" dirty="0" err="1"/>
              <a:t>Gonadotropic</a:t>
            </a:r>
            <a:r>
              <a:rPr lang="en-US" sz="2400" dirty="0"/>
              <a:t> hormones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Follicle</a:t>
            </a:r>
            <a:r>
              <a:rPr lang="en-US" dirty="0"/>
              <a:t>-stimulating hormone (FSH) - Stimulates follicle development in ovaries</a:t>
            </a:r>
          </a:p>
          <a:p>
            <a:pPr lvl="1"/>
            <a:r>
              <a:rPr lang="en-US" dirty="0" err="1"/>
              <a:t>Lutenizing</a:t>
            </a:r>
            <a:r>
              <a:rPr lang="en-US" dirty="0"/>
              <a:t> hormones (LH) -Triggers ovulation of egg from ovary. In men, LH stimulates </a:t>
            </a:r>
            <a:r>
              <a:rPr lang="en-US" dirty="0">
                <a:solidFill>
                  <a:srgbClr val="660066"/>
                </a:solidFill>
              </a:rPr>
              <a:t>testosterone</a:t>
            </a:r>
            <a:r>
              <a:rPr lang="en-US" dirty="0"/>
              <a:t> production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8" y="1447325"/>
            <a:ext cx="3183255" cy="5030628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3353277" cy="4877753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25805" y="425768"/>
            <a:ext cx="7235190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Problems with the pituitary gland can result in Dwarfism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3276600"/>
            <a:ext cx="4349206" cy="351282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-91440"/>
            <a:ext cx="4526757" cy="365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324" y="1675925"/>
            <a:ext cx="3238976" cy="4973478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3981927" cy="640080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93482" y="425768"/>
            <a:ext cx="334899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FFFF00"/>
                </a:solidFill>
                <a:latin typeface="Arial" pitchFamily="34" charset="0"/>
              </a:rPr>
              <a:t>Or a person can grow too much. These are pictures of the man known as “The Alton Giant”, Robert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</a:rPr>
              <a:t>Wadlow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1/8/20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does the Endocrine system involve?</a:t>
            </a:r>
          </a:p>
          <a:p>
            <a:endParaRPr lang="en-US" dirty="0"/>
          </a:p>
          <a:p>
            <a:r>
              <a:rPr lang="en-US" dirty="0"/>
              <a:t>What hormone is commonly used as an anabolic steroid?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Endocrine System Concept Map</a:t>
            </a:r>
          </a:p>
          <a:p>
            <a:r>
              <a:rPr lang="en-US" dirty="0"/>
              <a:t>Endocrine System Crash Course</a:t>
            </a:r>
          </a:p>
          <a:p>
            <a:r>
              <a:rPr lang="en-US" dirty="0"/>
              <a:t>Human Endocrine Gland Worksheet</a:t>
            </a:r>
          </a:p>
          <a:p>
            <a:r>
              <a:rPr lang="en-US" dirty="0"/>
              <a:t>Endocrine gland and function matching</a:t>
            </a:r>
          </a:p>
        </p:txBody>
      </p:sp>
    </p:spTree>
    <p:extLst>
      <p:ext uri="{BB962C8B-B14F-4D97-AF65-F5344CB8AC3E}">
        <p14:creationId xmlns:p14="http://schemas.microsoft.com/office/powerpoint/2010/main" val="111893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Pituitary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err="1">
                <a:solidFill>
                  <a:srgbClr val="660066"/>
                </a:solidFill>
              </a:rPr>
              <a:t>Oxytocin</a:t>
            </a:r>
            <a:r>
              <a:rPr lang="en-US" dirty="0"/>
              <a:t> - Released during childbirth and in nursing women and healing of wounds</a:t>
            </a:r>
          </a:p>
          <a:p>
            <a:pPr lvl="1"/>
            <a:r>
              <a:rPr lang="en-US" dirty="0"/>
              <a:t>Stimulates </a:t>
            </a:r>
            <a:r>
              <a:rPr lang="en-US" dirty="0">
                <a:solidFill>
                  <a:srgbClr val="660066"/>
                </a:solidFill>
              </a:rPr>
              <a:t>contractions</a:t>
            </a:r>
            <a:r>
              <a:rPr lang="en-US" dirty="0"/>
              <a:t> (positive feedback)</a:t>
            </a:r>
          </a:p>
          <a:p>
            <a:pPr lvl="1"/>
            <a:r>
              <a:rPr lang="en-US" dirty="0"/>
              <a:t>Causes milk ejection (let-down reflex)</a:t>
            </a:r>
          </a:p>
          <a:p>
            <a:r>
              <a:rPr lang="en-US" dirty="0" err="1">
                <a:solidFill>
                  <a:srgbClr val="660066"/>
                </a:solidFill>
              </a:rPr>
              <a:t>Antidiuretic</a:t>
            </a:r>
            <a:r>
              <a:rPr lang="en-US" dirty="0"/>
              <a:t> hormone (ADH)</a:t>
            </a:r>
          </a:p>
          <a:p>
            <a:pPr lvl="1"/>
            <a:r>
              <a:rPr lang="en-US" dirty="0"/>
              <a:t>Inhibits </a:t>
            </a:r>
            <a:r>
              <a:rPr lang="en-US" dirty="0">
                <a:solidFill>
                  <a:srgbClr val="660066"/>
                </a:solidFill>
              </a:rPr>
              <a:t>urine</a:t>
            </a:r>
            <a:r>
              <a:rPr lang="en-US" dirty="0"/>
              <a:t> production</a:t>
            </a:r>
          </a:p>
          <a:p>
            <a:pPr lvl="1"/>
            <a:r>
              <a:rPr lang="en-US" dirty="0"/>
              <a:t>Causes kidneys to reabsorb more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429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Located at base of throat, just inferior to Adam’s apple.</a:t>
            </a:r>
          </a:p>
          <a:p>
            <a:r>
              <a:rPr lang="en-US" dirty="0"/>
              <a:t>Produces </a:t>
            </a:r>
            <a:r>
              <a:rPr lang="en-US" dirty="0">
                <a:solidFill>
                  <a:srgbClr val="660066"/>
                </a:solidFill>
              </a:rPr>
              <a:t>thyroid</a:t>
            </a:r>
            <a:r>
              <a:rPr lang="en-US" dirty="0"/>
              <a:t> hormone and </a:t>
            </a:r>
            <a:r>
              <a:rPr lang="en-US" dirty="0" err="1">
                <a:solidFill>
                  <a:srgbClr val="660066"/>
                </a:solidFill>
              </a:rPr>
              <a:t>calcitonin</a:t>
            </a:r>
            <a:r>
              <a:rPr lang="en-US" dirty="0"/>
              <a:t>, which regulate body’s ability to break down food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027612" cy="518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660066"/>
                </a:solidFill>
              </a:rPr>
              <a:t>Thyroxine</a:t>
            </a:r>
            <a:r>
              <a:rPr lang="en-US" dirty="0"/>
              <a:t> (T</a:t>
            </a:r>
            <a:r>
              <a:rPr lang="en-US" baseline="-25000" dirty="0"/>
              <a:t>4</a:t>
            </a:r>
            <a:r>
              <a:rPr lang="en-US" dirty="0"/>
              <a:t>) and </a:t>
            </a:r>
            <a:r>
              <a:rPr lang="en-US" dirty="0" err="1"/>
              <a:t>Triiodothyronine</a:t>
            </a:r>
            <a:r>
              <a:rPr lang="en-US" dirty="0"/>
              <a:t> (T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Control rate at which </a:t>
            </a:r>
            <a:r>
              <a:rPr lang="en-US" dirty="0">
                <a:solidFill>
                  <a:srgbClr val="660066"/>
                </a:solidFill>
              </a:rPr>
              <a:t>glucose</a:t>
            </a:r>
            <a:r>
              <a:rPr lang="en-US" dirty="0"/>
              <a:t> is burned / converted to body heat and chemical energy</a:t>
            </a:r>
          </a:p>
          <a:p>
            <a:pPr lvl="1"/>
            <a:r>
              <a:rPr lang="en-US" dirty="0"/>
              <a:t>No iodine in diet </a:t>
            </a:r>
            <a:r>
              <a:rPr lang="en-US" dirty="0">
                <a:sym typeface="Wingdings" pitchFamily="2" charset="2"/>
              </a:rPr>
              <a:t> no TSH being made, so no negative feedback  growing thyroid = goiter</a:t>
            </a:r>
          </a:p>
          <a:p>
            <a:pPr lvl="1"/>
            <a:r>
              <a:rPr lang="en-US" dirty="0">
                <a:sym typeface="Wingdings" pitchFamily="2" charset="2"/>
              </a:rPr>
              <a:t>Iodine found only in seafood but                               added to salt = iodized salt</a:t>
            </a:r>
          </a:p>
          <a:p>
            <a:r>
              <a:rPr lang="en-US" dirty="0" err="1">
                <a:sym typeface="Wingdings" pitchFamily="2" charset="2"/>
              </a:rPr>
              <a:t>Calcitonin</a:t>
            </a:r>
            <a:r>
              <a:rPr lang="en-US" dirty="0">
                <a:sym typeface="Wingdings" pitchFamily="2" charset="2"/>
              </a:rPr>
              <a:t> – lowers blood Ca</a:t>
            </a:r>
            <a:r>
              <a:rPr lang="en-US" baseline="30000" dirty="0">
                <a:sym typeface="Wingdings" pitchFamily="2" charset="2"/>
              </a:rPr>
              <a:t>2+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baseline="30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Causes </a:t>
            </a:r>
            <a:r>
              <a:rPr lang="en-US" dirty="0">
                <a:solidFill>
                  <a:srgbClr val="660066"/>
                </a:solidFill>
                <a:sym typeface="Wingdings" pitchFamily="2" charset="2"/>
              </a:rPr>
              <a:t>calcium</a:t>
            </a:r>
            <a:r>
              <a:rPr lang="en-US" dirty="0">
                <a:sym typeface="Wingdings" pitchFamily="2" charset="2"/>
              </a:rPr>
              <a:t> to deposit in bones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9698" name="Picture 2" descr="http://johnlarroquetteproject.com/wordpress/wp-content/uploads/2009/04/goiter-l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38600"/>
            <a:ext cx="21717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</a:rPr>
              <a:t>Hypothyroidism</a:t>
            </a:r>
            <a:br>
              <a:rPr lang="en-US" dirty="0">
                <a:latin typeface="Arial" pitchFamily="34" charset="0"/>
              </a:rPr>
            </a:br>
            <a:r>
              <a:rPr lang="en-US" dirty="0">
                <a:latin typeface="Arial" pitchFamily="34" charset="0"/>
              </a:rPr>
              <a:t>Before and After Treatment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069080" cy="3067526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4124802" cy="30589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5638800"/>
            <a:ext cx="36847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Treatment is </a:t>
            </a:r>
            <a:r>
              <a:rPr lang="en-US" sz="3000" dirty="0" err="1">
                <a:solidFill>
                  <a:srgbClr val="FFFF00"/>
                </a:solidFill>
              </a:rPr>
              <a:t>thyroxine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</a:rPr>
              <a:t>Cretinism (hypothyroidism in infants)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8" y="1751648"/>
            <a:ext cx="3697605" cy="3964782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448" y="1523048"/>
            <a:ext cx="4097655" cy="4879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</a:rPr>
              <a:t>Hyperthyroidism (Grave’s Disease)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810477" cy="2857500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448" y="2133124"/>
            <a:ext cx="3811905" cy="30489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5410200"/>
            <a:ext cx="7772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FFFF00"/>
                </a:solidFill>
              </a:rPr>
              <a:t>Removal of thyroid</a:t>
            </a:r>
            <a:r>
              <a:rPr lang="en-US" sz="2500" baseline="0" dirty="0">
                <a:solidFill>
                  <a:srgbClr val="FFFF00"/>
                </a:solidFill>
              </a:rPr>
              <a:t> for treatment or thyroid-blocking drugs, also radioactive iodine – destroys some of thyroid cells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Parathyroid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3810000" cy="4525963"/>
          </a:xfrm>
        </p:spPr>
        <p:txBody>
          <a:bodyPr>
            <a:normAutofit/>
          </a:bodyPr>
          <a:lstStyle/>
          <a:p>
            <a:r>
              <a:rPr lang="en-US" dirty="0"/>
              <a:t>Small masses on thyroid gland.</a:t>
            </a:r>
          </a:p>
          <a:p>
            <a:r>
              <a:rPr lang="en-US" dirty="0"/>
              <a:t>Secrete </a:t>
            </a:r>
            <a:r>
              <a:rPr lang="en-US" dirty="0">
                <a:solidFill>
                  <a:srgbClr val="660066"/>
                </a:solidFill>
              </a:rPr>
              <a:t>parathyroid</a:t>
            </a:r>
            <a:r>
              <a:rPr lang="en-US" dirty="0"/>
              <a:t> hormone (PTH)</a:t>
            </a:r>
          </a:p>
          <a:p>
            <a:pPr lvl="1"/>
            <a:r>
              <a:rPr lang="en-US" dirty="0"/>
              <a:t>Regulates Ca</a:t>
            </a:r>
            <a:r>
              <a:rPr lang="en-US" baseline="30000" dirty="0"/>
              <a:t>2+ </a:t>
            </a:r>
            <a:r>
              <a:rPr lang="en-US" dirty="0"/>
              <a:t>ions</a:t>
            </a:r>
          </a:p>
          <a:p>
            <a:pPr lvl="1"/>
            <a:r>
              <a:rPr lang="en-US" dirty="0"/>
              <a:t>Stimulates </a:t>
            </a:r>
            <a:r>
              <a:rPr lang="en-US" dirty="0" err="1">
                <a:solidFill>
                  <a:srgbClr val="660066"/>
                </a:solidFill>
              </a:rPr>
              <a:t>osteoclasts</a:t>
            </a:r>
            <a:r>
              <a:rPr lang="en-US" dirty="0"/>
              <a:t> to break down bone to release calcium</a:t>
            </a:r>
          </a:p>
        </p:txBody>
      </p:sp>
      <p:pic>
        <p:nvPicPr>
          <p:cNvPr id="44034" name="Picture 2" descr="http://ssmhealth.adam.com/graphics/images/en/1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257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Superior to kidneys</a:t>
            </a:r>
          </a:p>
          <a:p>
            <a:r>
              <a:rPr lang="en-US" dirty="0"/>
              <a:t>Glandular tissue (cortex) and neural tissue (medulla)</a:t>
            </a:r>
          </a:p>
          <a:p>
            <a:r>
              <a:rPr lang="en-US" dirty="0"/>
              <a:t>Hormones – Corticosteroids</a:t>
            </a:r>
          </a:p>
          <a:p>
            <a:pPr lvl="1"/>
            <a:r>
              <a:rPr lang="en-US" dirty="0" err="1"/>
              <a:t>Mineralcorticoids</a:t>
            </a:r>
            <a:r>
              <a:rPr lang="en-US" dirty="0"/>
              <a:t> (main=</a:t>
            </a:r>
            <a:r>
              <a:rPr lang="en-US" dirty="0" err="1"/>
              <a:t>aldosterone</a:t>
            </a:r>
            <a:r>
              <a:rPr lang="en-US" dirty="0"/>
              <a:t>) – regulate </a:t>
            </a:r>
            <a:r>
              <a:rPr lang="en-US" dirty="0">
                <a:solidFill>
                  <a:srgbClr val="660066"/>
                </a:solidFill>
              </a:rPr>
              <a:t>minerals</a:t>
            </a:r>
            <a:r>
              <a:rPr lang="en-US" dirty="0"/>
              <a:t> in blood (salt)</a:t>
            </a:r>
          </a:p>
          <a:p>
            <a:pPr lvl="1"/>
            <a:r>
              <a:rPr lang="en-US" dirty="0" err="1"/>
              <a:t>Glucocorticoids</a:t>
            </a:r>
            <a:r>
              <a:rPr lang="en-US" dirty="0"/>
              <a:t> (main=cortisone and </a:t>
            </a:r>
            <a:r>
              <a:rPr lang="en-US" dirty="0" err="1">
                <a:solidFill>
                  <a:srgbClr val="660066"/>
                </a:solidFill>
              </a:rPr>
              <a:t>cortisol</a:t>
            </a:r>
            <a:r>
              <a:rPr lang="en-US" dirty="0"/>
              <a:t>) – promote metabolism, resist long-term </a:t>
            </a:r>
            <a:r>
              <a:rPr lang="en-US" dirty="0">
                <a:solidFill>
                  <a:srgbClr val="660066"/>
                </a:solidFill>
              </a:rPr>
              <a:t>stressors</a:t>
            </a:r>
            <a:r>
              <a:rPr lang="en-US" dirty="0"/>
              <a:t> by increasing blood glucose levels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Sex</a:t>
            </a:r>
            <a:r>
              <a:rPr lang="en-US" dirty="0"/>
              <a:t> hormones (main = androgens) – also makes estrogen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934" y="1600200"/>
            <a:ext cx="383106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4334" y="60008"/>
            <a:ext cx="8149590" cy="854393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</a:rPr>
              <a:t>Adrenal Gland Disorders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68605" y="1263015"/>
            <a:ext cx="4793457" cy="184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Cushing’s syndrome</a:t>
            </a:r>
            <a:endParaRPr lang="en-US" dirty="0">
              <a:solidFill>
                <a:srgbClr val="FFFF00"/>
              </a:solidFill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 err="1">
                <a:solidFill>
                  <a:srgbClr val="FFFF00"/>
                </a:solidFill>
                <a:latin typeface="Arial" pitchFamily="34" charset="0"/>
              </a:rPr>
              <a:t>hypersecretion</a:t>
            </a:r>
            <a:r>
              <a:rPr lang="en-US" sz="2100" dirty="0">
                <a:solidFill>
                  <a:srgbClr val="FFFF00"/>
                </a:solidFill>
                <a:latin typeface="Arial" pitchFamily="34" charset="0"/>
              </a:rPr>
              <a:t> of </a:t>
            </a:r>
            <a:r>
              <a:rPr lang="en-US" sz="2100" dirty="0" err="1">
                <a:solidFill>
                  <a:srgbClr val="FFFF00"/>
                </a:solidFill>
                <a:latin typeface="Arial" pitchFamily="34" charset="0"/>
              </a:rPr>
              <a:t>cortisol</a:t>
            </a:r>
            <a:r>
              <a:rPr lang="en-US" sz="2100" dirty="0">
                <a:solidFill>
                  <a:srgbClr val="FFFF00"/>
                </a:solidFill>
                <a:latin typeface="Arial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FFFF00"/>
                </a:solidFill>
                <a:latin typeface="Arial" pitchFamily="34" charset="0"/>
              </a:rPr>
              <a:t>Round “moon” face and “buffalo hump”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None/>
            </a:pPr>
            <a:endParaRPr lang="en-US" sz="280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4524"/>
            <a:ext cx="3506153" cy="4953476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00400"/>
            <a:ext cx="3200400" cy="3296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8149590" cy="141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Addison’s disease</a:t>
            </a:r>
            <a:endParaRPr lang="en-US" dirty="0">
              <a:solidFill>
                <a:srgbClr val="FFFF00"/>
              </a:solidFill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 err="1">
                <a:solidFill>
                  <a:srgbClr val="FFFF00"/>
                </a:solidFill>
                <a:latin typeface="Arial" pitchFamily="34" charset="0"/>
              </a:rPr>
              <a:t>Hyposecretion</a:t>
            </a:r>
            <a:r>
              <a:rPr lang="en-US" sz="2100" dirty="0">
                <a:solidFill>
                  <a:srgbClr val="FFFF00"/>
                </a:solidFill>
                <a:latin typeface="Arial" pitchFamily="34" charset="0"/>
              </a:rPr>
              <a:t> of </a:t>
            </a:r>
            <a:r>
              <a:rPr lang="en-US" sz="2100" dirty="0" err="1">
                <a:solidFill>
                  <a:srgbClr val="FFFF00"/>
                </a:solidFill>
                <a:latin typeface="Arial" pitchFamily="34" charset="0"/>
              </a:rPr>
              <a:t>cortisol</a:t>
            </a:r>
            <a:endParaRPr lang="en-US" dirty="0">
              <a:solidFill>
                <a:srgbClr val="FFFF00"/>
              </a:solidFill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FFFF00"/>
                </a:solidFill>
                <a:latin typeface="Arial" pitchFamily="34" charset="0"/>
              </a:rPr>
              <a:t>Low blood pressure results</a:t>
            </a:r>
            <a:endParaRPr lang="en-US" dirty="0">
              <a:solidFill>
                <a:srgbClr val="FFFF00"/>
              </a:solidFill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100" dirty="0">
                <a:solidFill>
                  <a:srgbClr val="FFFF00"/>
                </a:solidFill>
                <a:latin typeface="Arial" pitchFamily="34" charset="0"/>
              </a:rPr>
              <a:t>Increased pigmentation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648" y="1294448"/>
            <a:ext cx="3506153" cy="4993482"/>
          </a:xfrm>
          <a:prstGeom prst="rect">
            <a:avLst/>
          </a:prstGeom>
          <a:noFill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81400"/>
            <a:ext cx="3429000" cy="2210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1645-03D6-4F55-ADB4-21B79D2D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1/8/20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CD8E-E85C-4C32-85E2-4D1060F40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does the Endocrine system involve?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Glands and hormones</a:t>
            </a:r>
          </a:p>
          <a:p>
            <a:r>
              <a:rPr lang="en-US" dirty="0"/>
              <a:t>What hormone is commonly used as an anabolic steroid?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D34CB-F656-44BE-BAE6-58B7233BB9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Endocrine System Concept Map</a:t>
            </a:r>
          </a:p>
          <a:p>
            <a:r>
              <a:rPr lang="en-US" dirty="0"/>
              <a:t>Endocrine System Crash Course</a:t>
            </a:r>
          </a:p>
          <a:p>
            <a:r>
              <a:rPr lang="en-US" dirty="0"/>
              <a:t>Human Endocrine Gland Worksheet</a:t>
            </a:r>
          </a:p>
          <a:p>
            <a:r>
              <a:rPr lang="en-US" dirty="0"/>
              <a:t>Endocrine gland and function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0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close to stomach in abdominal cavity</a:t>
            </a:r>
          </a:p>
          <a:p>
            <a:r>
              <a:rPr lang="en-US" dirty="0"/>
              <a:t>Structures called Islets of </a:t>
            </a:r>
            <a:r>
              <a:rPr lang="en-US" dirty="0" err="1"/>
              <a:t>Langerhans</a:t>
            </a:r>
            <a:r>
              <a:rPr lang="en-US" dirty="0"/>
              <a:t> secrete:</a:t>
            </a:r>
          </a:p>
          <a:p>
            <a:r>
              <a:rPr lang="en-US" dirty="0">
                <a:solidFill>
                  <a:srgbClr val="660066"/>
                </a:solidFill>
              </a:rPr>
              <a:t>Insulin</a:t>
            </a:r>
          </a:p>
          <a:p>
            <a:pPr lvl="1"/>
            <a:r>
              <a:rPr lang="en-US" dirty="0"/>
              <a:t>Targets all body cells to increase glucose breakdown, reduce blood sugar</a:t>
            </a:r>
          </a:p>
          <a:p>
            <a:r>
              <a:rPr lang="en-US" dirty="0">
                <a:solidFill>
                  <a:srgbClr val="660066"/>
                </a:solidFill>
              </a:rPr>
              <a:t>Glucagon</a:t>
            </a:r>
          </a:p>
          <a:p>
            <a:pPr lvl="1"/>
            <a:r>
              <a:rPr lang="en-US" dirty="0"/>
              <a:t>Regulates blood glucose levels by targeting liver to break down stored sugar, increase blood sugar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from insulin deficiency</a:t>
            </a:r>
          </a:p>
          <a:p>
            <a:r>
              <a:rPr lang="en-US" dirty="0"/>
              <a:t>Blood sugar rises </a:t>
            </a:r>
            <a:r>
              <a:rPr lang="en-US"/>
              <a:t>(hyperglycemia</a:t>
            </a:r>
            <a:r>
              <a:rPr lang="en-US" dirty="0"/>
              <a:t>) and excess is excreted in urine</a:t>
            </a:r>
          </a:p>
          <a:p>
            <a:r>
              <a:rPr lang="en-US" dirty="0"/>
              <a:t>Type I – insulin dependent. Caused by inherited disorder that destroys Islets</a:t>
            </a:r>
          </a:p>
          <a:p>
            <a:r>
              <a:rPr lang="en-US" dirty="0"/>
              <a:t>Type II – mature onset diabetes. Can be controlled with diet and exercise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Pineal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/>
              <a:t>Small mysterious gland that hangs from brain</a:t>
            </a:r>
          </a:p>
          <a:p>
            <a:r>
              <a:rPr lang="en-US" dirty="0"/>
              <a:t>Secretes </a:t>
            </a:r>
            <a:r>
              <a:rPr lang="en-US" dirty="0">
                <a:solidFill>
                  <a:srgbClr val="660066"/>
                </a:solidFill>
              </a:rPr>
              <a:t>melatonin</a:t>
            </a:r>
          </a:p>
          <a:p>
            <a:pPr lvl="1"/>
            <a:r>
              <a:rPr lang="en-US" dirty="0"/>
              <a:t>Melatonin plays a role in maintaining </a:t>
            </a:r>
            <a:r>
              <a:rPr lang="en-US" dirty="0">
                <a:solidFill>
                  <a:srgbClr val="660066"/>
                </a:solidFill>
              </a:rPr>
              <a:t>circadian</a:t>
            </a:r>
            <a:r>
              <a:rPr lang="en-US" dirty="0"/>
              <a:t> rhythms (sleep cycles)</a:t>
            </a:r>
          </a:p>
        </p:txBody>
      </p:sp>
      <p:pic>
        <p:nvPicPr>
          <p:cNvPr id="46082" name="Picture 2" descr="http://www.firetown.com/wp-content/uploads/2010/09/Pineal-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0576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Thymus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dirty="0"/>
              <a:t>Located in upper thorax, posterior to sternum</a:t>
            </a:r>
          </a:p>
          <a:p>
            <a:r>
              <a:rPr lang="en-US" dirty="0"/>
              <a:t>Produces </a:t>
            </a:r>
            <a:r>
              <a:rPr lang="en-US" dirty="0" err="1">
                <a:solidFill>
                  <a:srgbClr val="660066"/>
                </a:solidFill>
              </a:rPr>
              <a:t>thymosin</a:t>
            </a:r>
            <a:endParaRPr lang="en-US" dirty="0">
              <a:solidFill>
                <a:srgbClr val="660066"/>
              </a:solidFill>
            </a:endParaRPr>
          </a:p>
          <a:p>
            <a:pPr lvl="1"/>
            <a:r>
              <a:rPr lang="en-US" dirty="0"/>
              <a:t>Involved in development of white blood cells</a:t>
            </a:r>
          </a:p>
          <a:p>
            <a:endParaRPr lang="en-US" dirty="0"/>
          </a:p>
        </p:txBody>
      </p:sp>
      <p:pic>
        <p:nvPicPr>
          <p:cNvPr id="64514" name="Picture 2" descr="http://district.bluegrass.kctcs.edu/billd.snyder/sharedfiles/135%20Website/135-terminology/Lab1Images/Thymus%20glan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60066"/>
                </a:solidFill>
              </a:rPr>
              <a:t>Ovaries</a:t>
            </a:r>
            <a:r>
              <a:rPr lang="en-US" dirty="0"/>
              <a:t> – female gonads. Paired. Located in pelvic cavity. Produce ova (eggs)</a:t>
            </a:r>
          </a:p>
          <a:p>
            <a:r>
              <a:rPr lang="en-US" dirty="0"/>
              <a:t>Produce estrogens and progesterone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Estrogen</a:t>
            </a:r>
            <a:r>
              <a:rPr lang="en-US" dirty="0"/>
              <a:t> – sex characteristics in women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Progesterone</a:t>
            </a:r>
            <a:r>
              <a:rPr lang="en-US" dirty="0"/>
              <a:t> – menstrual cycle</a:t>
            </a:r>
          </a:p>
          <a:p>
            <a:r>
              <a:rPr lang="en-US" dirty="0"/>
              <a:t>Testes – male gonads. Paired. Located in scrotum. Produce sperm</a:t>
            </a:r>
          </a:p>
          <a:p>
            <a:r>
              <a:rPr lang="en-US" dirty="0"/>
              <a:t>Produce </a:t>
            </a:r>
            <a:r>
              <a:rPr lang="en-US" dirty="0">
                <a:solidFill>
                  <a:srgbClr val="660066"/>
                </a:solidFill>
              </a:rPr>
              <a:t>androgens</a:t>
            </a:r>
            <a:r>
              <a:rPr lang="en-US" dirty="0"/>
              <a:t> (main = testosterone).</a:t>
            </a:r>
          </a:p>
          <a:p>
            <a:pPr lvl="1"/>
            <a:r>
              <a:rPr lang="en-US" dirty="0"/>
              <a:t>Sex characteristics  in men. Production of sperm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orilla endoc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11" y="294502"/>
            <a:ext cx="5873578" cy="626899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The Lion, the watch, and the hormones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1/10/20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hormones does the posterior pituitary secrete and what are their functions?</a:t>
            </a:r>
          </a:p>
          <a:p>
            <a:endParaRPr lang="en-US" dirty="0"/>
          </a:p>
          <a:p>
            <a:r>
              <a:rPr lang="en-US" dirty="0"/>
              <a:t>What organ secretes </a:t>
            </a:r>
            <a:r>
              <a:rPr lang="en-US" dirty="0" err="1"/>
              <a:t>thymosin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Endocrine Cheat Sheet</a:t>
            </a:r>
          </a:p>
          <a:p>
            <a:r>
              <a:rPr lang="en-US" dirty="0"/>
              <a:t>Endo-Man!</a:t>
            </a:r>
          </a:p>
        </p:txBody>
      </p:sp>
    </p:spTree>
    <p:extLst>
      <p:ext uri="{BB962C8B-B14F-4D97-AF65-F5344CB8AC3E}">
        <p14:creationId xmlns:p14="http://schemas.microsoft.com/office/powerpoint/2010/main" val="49323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1/10/20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hormones does the posterior pituitary secrete and what are their functions?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Oxytocin-milk ejection and contractions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ADH-water reabsorption in the kidneys</a:t>
            </a:r>
            <a:endParaRPr lang="en-US" dirty="0"/>
          </a:p>
          <a:p>
            <a:r>
              <a:rPr lang="en-US" dirty="0"/>
              <a:t>What organ secretes </a:t>
            </a:r>
            <a:r>
              <a:rPr lang="en-US" dirty="0" err="1"/>
              <a:t>thymosin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Thymus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Finish Endocrine Cheat Sheet</a:t>
            </a:r>
          </a:p>
          <a:p>
            <a:r>
              <a:rPr lang="en-US" dirty="0"/>
              <a:t>Endo-Man!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2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1/14/20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Which hormone is associated with Diabetes?</a:t>
            </a:r>
          </a:p>
          <a:p>
            <a:endParaRPr lang="en-US" dirty="0"/>
          </a:p>
          <a:p>
            <a:r>
              <a:rPr lang="en-US" dirty="0"/>
              <a:t>How is the endocrine system controlled?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Stress, Portrait of a killer</a:t>
            </a:r>
          </a:p>
          <a:p>
            <a:r>
              <a:rPr lang="en-US" dirty="0"/>
              <a:t>Endocrine System Review</a:t>
            </a:r>
          </a:p>
        </p:txBody>
      </p:sp>
    </p:spTree>
    <p:extLst>
      <p:ext uri="{BB962C8B-B14F-4D97-AF65-F5344CB8AC3E}">
        <p14:creationId xmlns:p14="http://schemas.microsoft.com/office/powerpoint/2010/main" val="52235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1/14/20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Which hormone is associated with Diabetes?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Insulin</a:t>
            </a:r>
          </a:p>
          <a:p>
            <a:r>
              <a:rPr lang="en-US" dirty="0"/>
              <a:t>How is the endocrine system controlled?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Negative 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Stress, Portrait of a killer</a:t>
            </a:r>
          </a:p>
          <a:p>
            <a:r>
              <a:rPr lang="en-US"/>
              <a:t>Endocrine System Review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2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B-Day 1/16/20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is the function of Parathyroid Hormone?</a:t>
            </a:r>
          </a:p>
          <a:p>
            <a:endParaRPr lang="en-US" dirty="0"/>
          </a:p>
          <a:p>
            <a:r>
              <a:rPr lang="en-US" dirty="0"/>
              <a:t>Which gland secretes the hormone that is responsible for milk production in females?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 err="1"/>
              <a:t>Kahoot</a:t>
            </a:r>
            <a:r>
              <a:rPr lang="en-US" dirty="0"/>
              <a:t> Review</a:t>
            </a:r>
          </a:p>
          <a:p>
            <a:r>
              <a:rPr lang="en-US" dirty="0"/>
              <a:t>Endocrine System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6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A-Day 1/16/20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Bellringer</a:t>
            </a:r>
            <a:endParaRPr lang="en-US" dirty="0"/>
          </a:p>
          <a:p>
            <a:r>
              <a:rPr lang="en-US" dirty="0"/>
              <a:t>What is the function of </a:t>
            </a:r>
            <a:r>
              <a:rPr lang="en-US"/>
              <a:t>Parathyroid Hormone?</a:t>
            </a:r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Forms osteoclasts to put calcium back into bloodstream</a:t>
            </a:r>
          </a:p>
          <a:p>
            <a:r>
              <a:rPr lang="en-US" dirty="0"/>
              <a:t>Which gland secretes the hormone that is responsible for milk production in females?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Anterior pituitary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Agenda</a:t>
            </a:r>
          </a:p>
          <a:p>
            <a:r>
              <a:rPr lang="en-US" dirty="0" err="1"/>
              <a:t>Bellringer</a:t>
            </a:r>
            <a:endParaRPr lang="en-US" dirty="0"/>
          </a:p>
          <a:p>
            <a:r>
              <a:rPr lang="en-US" dirty="0" err="1"/>
              <a:t>Kahoot</a:t>
            </a:r>
            <a:r>
              <a:rPr lang="en-US" dirty="0"/>
              <a:t> Review</a:t>
            </a:r>
          </a:p>
          <a:p>
            <a:r>
              <a:rPr lang="en-US" dirty="0"/>
              <a:t>Endocrine System Exam</a:t>
            </a:r>
          </a:p>
        </p:txBody>
      </p:sp>
    </p:spTree>
    <p:extLst>
      <p:ext uri="{BB962C8B-B14F-4D97-AF65-F5344CB8AC3E}">
        <p14:creationId xmlns:p14="http://schemas.microsoft.com/office/powerpoint/2010/main" val="91576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1161</Words>
  <Application>Microsoft Office PowerPoint</Application>
  <PresentationFormat>On-screen Show (4:3)</PresentationFormat>
  <Paragraphs>236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Office Theme</vt:lpstr>
      <vt:lpstr>Anatomy B-Day 1/6/20</vt:lpstr>
      <vt:lpstr>Anatomy B-Day 1/8/20</vt:lpstr>
      <vt:lpstr>Anatomy B-Day 1/8/20</vt:lpstr>
      <vt:lpstr>Anatomy B-Day 1/10/20</vt:lpstr>
      <vt:lpstr>Anatomy B-Day 1/10/20</vt:lpstr>
      <vt:lpstr>Anatomy B-Day 1/14/20</vt:lpstr>
      <vt:lpstr>Anatomy B-Day 1/14/20</vt:lpstr>
      <vt:lpstr>Anatomy B-Day 1/16/20</vt:lpstr>
      <vt:lpstr>Anatomy A-Day 1/16/20</vt:lpstr>
      <vt:lpstr>Endocrine System</vt:lpstr>
      <vt:lpstr>Endocrine System</vt:lpstr>
      <vt:lpstr>Mechanism</vt:lpstr>
      <vt:lpstr>Control of Endocrine</vt:lpstr>
      <vt:lpstr>Major Organs</vt:lpstr>
      <vt:lpstr>Pituitary Gland</vt:lpstr>
      <vt:lpstr>Anterior Pituitary Hormones</vt:lpstr>
      <vt:lpstr>PowerPoint Presentation</vt:lpstr>
      <vt:lpstr>PowerPoint Presentation</vt:lpstr>
      <vt:lpstr>PowerPoint Presentation</vt:lpstr>
      <vt:lpstr>Posterior Pituitary Hormones</vt:lpstr>
      <vt:lpstr>Thyroid Gland</vt:lpstr>
      <vt:lpstr>Thyroid Hormones</vt:lpstr>
      <vt:lpstr>Hypothyroidism Before and After Treatment</vt:lpstr>
      <vt:lpstr>Cretinism (hypothyroidism in infants)</vt:lpstr>
      <vt:lpstr>Hyperthyroidism (Grave’s Disease)</vt:lpstr>
      <vt:lpstr>Parathyroid glands</vt:lpstr>
      <vt:lpstr>Adrenal Glands</vt:lpstr>
      <vt:lpstr>Adrenal Gland Disorders</vt:lpstr>
      <vt:lpstr>PowerPoint Presentation</vt:lpstr>
      <vt:lpstr>Pancreas</vt:lpstr>
      <vt:lpstr>Diabetes Mellitus</vt:lpstr>
      <vt:lpstr>Pineal Gland</vt:lpstr>
      <vt:lpstr>Thymus Gland</vt:lpstr>
      <vt:lpstr>Gonads</vt:lpstr>
      <vt:lpstr>PowerPoint Presentation</vt:lpstr>
      <vt:lpstr>The Lion, the watch, and the hormones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Howell</dc:creator>
  <cp:lastModifiedBy>Kubajak, Jenny</cp:lastModifiedBy>
  <cp:revision>71</cp:revision>
  <dcterms:created xsi:type="dcterms:W3CDTF">2016-07-18T13:41:36Z</dcterms:created>
  <dcterms:modified xsi:type="dcterms:W3CDTF">2020-01-06T13:10:50Z</dcterms:modified>
</cp:coreProperties>
</file>