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D7A7C7-51C8-4156-8DDB-8FFFE3CA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</a:t>
            </a:r>
            <a:r>
              <a:rPr lang="en-US"/>
              <a:t>B-Day 10/10/18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8B4C32-FC96-4160-A76D-62813ABCD2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Bellringer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surprised you the most about tracing the carbon footprint of food?</a:t>
            </a:r>
          </a:p>
          <a:p>
            <a:endParaRPr lang="en-US" dirty="0"/>
          </a:p>
          <a:p>
            <a:r>
              <a:rPr lang="en-US" dirty="0"/>
              <a:t>What is something you would change about the PBL?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F8A1A-C839-4381-99F8-35E4AA74F0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Agenda</a:t>
            </a:r>
          </a:p>
          <a:p>
            <a:r>
              <a:rPr lang="en-US" dirty="0" err="1"/>
              <a:t>Bellringer</a:t>
            </a:r>
            <a:endParaRPr lang="en-US" dirty="0"/>
          </a:p>
          <a:p>
            <a:r>
              <a:rPr lang="en-US" dirty="0"/>
              <a:t>Group Member Agreement</a:t>
            </a:r>
          </a:p>
          <a:p>
            <a:r>
              <a:rPr lang="en-US" dirty="0"/>
              <a:t>Climate and Carbon Activity</a:t>
            </a:r>
          </a:p>
        </p:txBody>
      </p:sp>
    </p:spTree>
    <p:extLst>
      <p:ext uri="{BB962C8B-B14F-4D97-AF65-F5344CB8AC3E}">
        <p14:creationId xmlns:p14="http://schemas.microsoft.com/office/powerpoint/2010/main" val="71205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D5B0-4760-4C93-A14F-C0A2D318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8F459-8F59-4808-A11F-CF4CC0280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Pyramids of energy – show relative amount of energy </a:t>
            </a:r>
            <a:r>
              <a:rPr lang="en-US" sz="2000" dirty="0">
                <a:highlight>
                  <a:srgbClr val="FF00FF"/>
                </a:highlight>
              </a:rPr>
              <a:t>available </a:t>
            </a:r>
            <a:r>
              <a:rPr lang="en-US" sz="2000" dirty="0"/>
              <a:t>at each trophic level. </a:t>
            </a:r>
          </a:p>
          <a:p>
            <a:pPr marL="0" indent="0">
              <a:buNone/>
            </a:pPr>
            <a:r>
              <a:rPr lang="en-US" sz="2000" dirty="0"/>
              <a:t>***On average, only </a:t>
            </a:r>
            <a:r>
              <a:rPr lang="en-US" sz="2000" dirty="0">
                <a:highlight>
                  <a:srgbClr val="FF00FF"/>
                </a:highlight>
              </a:rPr>
              <a:t>10 percent </a:t>
            </a:r>
            <a:r>
              <a:rPr lang="en-US" sz="2000" dirty="0"/>
              <a:t>of energy </a:t>
            </a:r>
          </a:p>
          <a:p>
            <a:pPr marL="0" indent="0">
              <a:buNone/>
            </a:pPr>
            <a:r>
              <a:rPr lang="en-US" sz="2000" dirty="0"/>
              <a:t>available in one trophic level is transferred </a:t>
            </a:r>
          </a:p>
          <a:p>
            <a:pPr marL="0" indent="0">
              <a:buNone/>
            </a:pPr>
            <a:r>
              <a:rPr lang="en-US" sz="2000" dirty="0"/>
              <a:t>to the </a:t>
            </a:r>
            <a:r>
              <a:rPr lang="en-US" sz="2000" dirty="0">
                <a:highlight>
                  <a:srgbClr val="FF00FF"/>
                </a:highlight>
              </a:rPr>
              <a:t>next level</a:t>
            </a:r>
            <a:r>
              <a:rPr lang="en-US" sz="2000" dirty="0"/>
              <a:t>!  The rest is given off as heat!***</a:t>
            </a:r>
          </a:p>
        </p:txBody>
      </p:sp>
      <p:pic>
        <p:nvPicPr>
          <p:cNvPr id="3074" name="Picture 2" descr="Image result for energy pyramid">
            <a:extLst>
              <a:ext uri="{FF2B5EF4-FFF2-40B4-BE49-F238E27FC236}">
                <a16:creationId xmlns:a16="http://schemas.microsoft.com/office/drawing/2014/main" id="{10E6A032-0C87-4B5A-88D5-202B2B341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2841172"/>
            <a:ext cx="4806043" cy="360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70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C3E26-B07C-4963-A1C3-6F5040909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091262"/>
            <a:ext cx="9068586" cy="25908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Energy Transfer through ecosystems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F911E-2BBA-44C8-8D6A-C7BA355028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4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4219-F86E-4BB6-B055-7BC88A91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Levels of ecological organization (from smallest to largest):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CB48-25CE-4316-91F8-88E85581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ighlight>
                  <a:srgbClr val="FF00FF"/>
                </a:highlight>
              </a:rPr>
              <a:t>Species</a:t>
            </a:r>
            <a:r>
              <a:rPr lang="en-US" sz="2000" dirty="0"/>
              <a:t> – group of similar organisms that breed and produce fertile offspring. </a:t>
            </a:r>
          </a:p>
          <a:p>
            <a:r>
              <a:rPr lang="en-US" sz="2000" dirty="0">
                <a:highlight>
                  <a:srgbClr val="FF00FF"/>
                </a:highlight>
              </a:rPr>
              <a:t> Population </a:t>
            </a:r>
            <a:r>
              <a:rPr lang="en-US" sz="2000" dirty="0"/>
              <a:t>– group of individuals that belong to the same species and live in the same area. </a:t>
            </a:r>
          </a:p>
          <a:p>
            <a:r>
              <a:rPr lang="en-US" sz="2000" dirty="0">
                <a:highlight>
                  <a:srgbClr val="FF00FF"/>
                </a:highlight>
              </a:rPr>
              <a:t>Community </a:t>
            </a:r>
            <a:r>
              <a:rPr lang="en-US" sz="2000" dirty="0"/>
              <a:t>– different populations living together in a defined area. </a:t>
            </a:r>
          </a:p>
          <a:p>
            <a:r>
              <a:rPr lang="en-US" sz="2000" dirty="0">
                <a:highlight>
                  <a:srgbClr val="FF00FF"/>
                </a:highlight>
              </a:rPr>
              <a:t>Ecosystem</a:t>
            </a:r>
            <a:r>
              <a:rPr lang="en-US" sz="2000" dirty="0"/>
              <a:t> – all the organisms that live in a place together with their physical environment. </a:t>
            </a:r>
          </a:p>
          <a:p>
            <a:r>
              <a:rPr lang="en-US" sz="2000" dirty="0"/>
              <a:t> </a:t>
            </a:r>
            <a:r>
              <a:rPr lang="en-US" sz="2000" dirty="0">
                <a:highlight>
                  <a:srgbClr val="FF00FF"/>
                </a:highlight>
              </a:rPr>
              <a:t>Biome </a:t>
            </a:r>
            <a:r>
              <a:rPr lang="en-US" sz="2000" dirty="0"/>
              <a:t>– group of ecosystems that share similar climates and typical organisms. </a:t>
            </a:r>
          </a:p>
          <a:p>
            <a:r>
              <a:rPr lang="en-US" sz="2000" dirty="0"/>
              <a:t> </a:t>
            </a:r>
            <a:r>
              <a:rPr lang="en-US" sz="2000" dirty="0">
                <a:highlight>
                  <a:srgbClr val="FF00FF"/>
                </a:highlight>
              </a:rPr>
              <a:t>Biosphere</a:t>
            </a:r>
            <a:r>
              <a:rPr lang="en-US" sz="2000" dirty="0"/>
              <a:t> – all life on Earth and all parts of Earth in which life exists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49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6C89-125A-48F1-B09B-551CAC8DD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2DC50-BBC4-4A18-BF01-1870F40DA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ighlight>
                  <a:srgbClr val="FF00FF"/>
                </a:highlight>
              </a:rPr>
              <a:t>Biotic factors </a:t>
            </a:r>
            <a:r>
              <a:rPr lang="en-US" sz="3200" dirty="0"/>
              <a:t>– any </a:t>
            </a:r>
            <a:r>
              <a:rPr lang="en-US" sz="3200" dirty="0">
                <a:highlight>
                  <a:srgbClr val="FF00FF"/>
                </a:highlight>
              </a:rPr>
              <a:t>living</a:t>
            </a:r>
            <a:r>
              <a:rPr lang="en-US" sz="3200" dirty="0"/>
              <a:t> part of an environment with which an organism might interact. </a:t>
            </a:r>
          </a:p>
          <a:p>
            <a:r>
              <a:rPr lang="en-US" sz="3200" dirty="0"/>
              <a:t>Ex. Animals, plants, mushrooms, bacteria, etc. </a:t>
            </a:r>
          </a:p>
          <a:p>
            <a:r>
              <a:rPr lang="en-US" sz="3200" dirty="0">
                <a:highlight>
                  <a:srgbClr val="FF00FF"/>
                </a:highlight>
              </a:rPr>
              <a:t>Abiotic factors </a:t>
            </a:r>
            <a:r>
              <a:rPr lang="en-US" sz="3200" dirty="0"/>
              <a:t>– </a:t>
            </a:r>
            <a:r>
              <a:rPr lang="en-US" sz="3200" dirty="0">
                <a:highlight>
                  <a:srgbClr val="FF00FF"/>
                </a:highlight>
              </a:rPr>
              <a:t>nonliving</a:t>
            </a:r>
            <a:r>
              <a:rPr lang="en-US" sz="3200" dirty="0"/>
              <a:t> part of the environment that </a:t>
            </a:r>
            <a:r>
              <a:rPr lang="en-US" sz="3200" dirty="0">
                <a:highlight>
                  <a:srgbClr val="FF00FF"/>
                </a:highlight>
              </a:rPr>
              <a:t>influence</a:t>
            </a:r>
            <a:r>
              <a:rPr lang="en-US" sz="3200" dirty="0"/>
              <a:t> the organism.</a:t>
            </a:r>
          </a:p>
          <a:p>
            <a:r>
              <a:rPr lang="en-US" sz="3200" dirty="0"/>
              <a:t>Ex. Sunlight, heat, precipitation, humidity, wind, water current, soil type, </a:t>
            </a:r>
            <a:r>
              <a:rPr lang="en-US" sz="3200" dirty="0" err="1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992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B02B3-FCE3-42E6-9BAD-AFDBF604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9A6B-08D5-4F99-93D6-2F40FE018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 </a:t>
            </a:r>
            <a:r>
              <a:rPr lang="en-US" sz="2400" dirty="0">
                <a:highlight>
                  <a:srgbClr val="FF00FF"/>
                </a:highlight>
              </a:rPr>
              <a:t>Autotrophs</a:t>
            </a:r>
            <a:r>
              <a:rPr lang="en-US" sz="2400" dirty="0"/>
              <a:t> – organisms that capture energy from sunlight or chemicals and convert it into forms living cells can use. </a:t>
            </a:r>
          </a:p>
          <a:p>
            <a:r>
              <a:rPr lang="en-US" sz="2400" dirty="0">
                <a:highlight>
                  <a:srgbClr val="FF00FF"/>
                </a:highlight>
              </a:rPr>
              <a:t>Producers</a:t>
            </a:r>
            <a:r>
              <a:rPr lang="en-US" sz="2400" dirty="0"/>
              <a:t> – make their own food. </a:t>
            </a:r>
          </a:p>
          <a:p>
            <a:r>
              <a:rPr lang="en-US" sz="2400" dirty="0"/>
              <a:t> </a:t>
            </a:r>
            <a:r>
              <a:rPr lang="en-US" sz="2400" dirty="0">
                <a:highlight>
                  <a:srgbClr val="FF00FF"/>
                </a:highlight>
              </a:rPr>
              <a:t>Primary producers </a:t>
            </a:r>
            <a:r>
              <a:rPr lang="en-US" sz="2400" dirty="0"/>
              <a:t>– the first producers of energy-rich compounds that are later used by other organisms.   </a:t>
            </a:r>
          </a:p>
          <a:p>
            <a:r>
              <a:rPr lang="en-US" sz="2400" dirty="0"/>
              <a:t>Autotrophs are primary producers! Most engage in the process of photosynthesis. </a:t>
            </a:r>
          </a:p>
          <a:p>
            <a:r>
              <a:rPr lang="en-US" sz="2400" dirty="0">
                <a:highlight>
                  <a:srgbClr val="FF00FF"/>
                </a:highlight>
              </a:rPr>
              <a:t>Chemosynthesis </a:t>
            </a:r>
            <a:r>
              <a:rPr lang="en-US" sz="2400" dirty="0"/>
              <a:t>– chemical energy is used to produce carbohydrates in dark conditions (like the deep oceans)</a:t>
            </a:r>
          </a:p>
        </p:txBody>
      </p:sp>
    </p:spTree>
    <p:extLst>
      <p:ext uri="{BB962C8B-B14F-4D97-AF65-F5344CB8AC3E}">
        <p14:creationId xmlns:p14="http://schemas.microsoft.com/office/powerpoint/2010/main" val="387449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772AF-9C08-4DF4-9DD3-70687740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98500"/>
            <a:ext cx="10058400" cy="5336540"/>
          </a:xfrm>
        </p:spPr>
        <p:txBody>
          <a:bodyPr>
            <a:noAutofit/>
          </a:bodyPr>
          <a:lstStyle/>
          <a:p>
            <a:r>
              <a:rPr lang="en-US" sz="2400" dirty="0">
                <a:highlight>
                  <a:srgbClr val="FF00FF"/>
                </a:highlight>
              </a:rPr>
              <a:t>Heterotrophs</a:t>
            </a:r>
            <a:r>
              <a:rPr lang="en-US" sz="2400" dirty="0"/>
              <a:t> – can not make their own food; acquire energy from other organisms by ingesting them. </a:t>
            </a:r>
          </a:p>
          <a:p>
            <a:r>
              <a:rPr lang="en-US" sz="2400" dirty="0">
                <a:highlight>
                  <a:srgbClr val="FF00FF"/>
                </a:highlight>
              </a:rPr>
              <a:t>Consumers</a:t>
            </a:r>
            <a:r>
              <a:rPr lang="en-US" sz="2400" dirty="0"/>
              <a:t> – organisms that rely on other organisms for energy and nutrients.</a:t>
            </a:r>
          </a:p>
          <a:p>
            <a:r>
              <a:rPr lang="en-US" sz="2400" dirty="0"/>
              <a:t> </a:t>
            </a:r>
            <a:r>
              <a:rPr lang="en-US" sz="2400" dirty="0">
                <a:highlight>
                  <a:srgbClr val="FF00FF"/>
                </a:highlight>
              </a:rPr>
              <a:t>Carnivores</a:t>
            </a:r>
            <a:r>
              <a:rPr lang="en-US" sz="2400" dirty="0"/>
              <a:t> – kill and eat other animals.</a:t>
            </a:r>
          </a:p>
          <a:p>
            <a:r>
              <a:rPr lang="en-US" sz="2400" dirty="0">
                <a:highlight>
                  <a:srgbClr val="FF00FF"/>
                </a:highlight>
              </a:rPr>
              <a:t>Scavengers</a:t>
            </a:r>
            <a:r>
              <a:rPr lang="en-US" sz="2400" dirty="0"/>
              <a:t> – consume the carcasses of dead animals. </a:t>
            </a:r>
          </a:p>
          <a:p>
            <a:r>
              <a:rPr lang="en-US" sz="2400" dirty="0">
                <a:highlight>
                  <a:srgbClr val="FF00FF"/>
                </a:highlight>
              </a:rPr>
              <a:t>Decomposers</a:t>
            </a:r>
            <a:r>
              <a:rPr lang="en-US" sz="2400" dirty="0"/>
              <a:t> – chemically break down organic matter (bacteria and fungi are examples).  </a:t>
            </a:r>
          </a:p>
          <a:p>
            <a:r>
              <a:rPr lang="en-US" sz="2400" dirty="0">
                <a:highlight>
                  <a:srgbClr val="FF00FF"/>
                </a:highlight>
              </a:rPr>
              <a:t>Herbivores</a:t>
            </a:r>
            <a:r>
              <a:rPr lang="en-US" sz="2400" dirty="0"/>
              <a:t> – eat plants. </a:t>
            </a:r>
          </a:p>
          <a:p>
            <a:r>
              <a:rPr lang="en-US" sz="2400" dirty="0">
                <a:highlight>
                  <a:srgbClr val="FF00FF"/>
                </a:highlight>
              </a:rPr>
              <a:t>Omnivores</a:t>
            </a:r>
            <a:r>
              <a:rPr lang="en-US" sz="2400" dirty="0"/>
              <a:t> – diets include both plant and animal matter.</a:t>
            </a:r>
          </a:p>
          <a:p>
            <a:r>
              <a:rPr lang="en-US" sz="2400" dirty="0">
                <a:highlight>
                  <a:srgbClr val="FF00FF"/>
                </a:highlight>
              </a:rPr>
              <a:t>Detritivores</a:t>
            </a:r>
            <a:r>
              <a:rPr lang="en-US" sz="2400" dirty="0"/>
              <a:t> – feed on detritus (small pieces of decaying matter) by grinding them into smaller pieces (earthworms and snails are examples).  Often digest the decomposers living on the detritus.</a:t>
            </a:r>
          </a:p>
        </p:txBody>
      </p:sp>
    </p:spTree>
    <p:extLst>
      <p:ext uri="{BB962C8B-B14F-4D97-AF65-F5344CB8AC3E}">
        <p14:creationId xmlns:p14="http://schemas.microsoft.com/office/powerpoint/2010/main" val="67975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1260-E79B-44AC-8482-950FD74E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0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FF85-692F-4F58-84C7-8CFF0E92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22960"/>
            <a:ext cx="10058400" cy="4234180"/>
          </a:xfrm>
        </p:spPr>
        <p:txBody>
          <a:bodyPr>
            <a:normAutofit/>
          </a:bodyPr>
          <a:lstStyle/>
          <a:p>
            <a:r>
              <a:rPr lang="en-US" sz="2000" dirty="0"/>
              <a:t>Remember: energy flows through an ecosystem in one direction, from </a:t>
            </a:r>
            <a:r>
              <a:rPr lang="en-US" sz="2000" dirty="0">
                <a:highlight>
                  <a:srgbClr val="FF00FF"/>
                </a:highlight>
              </a:rPr>
              <a:t>primary producers to consumers! </a:t>
            </a:r>
          </a:p>
          <a:p>
            <a:r>
              <a:rPr lang="en-US" sz="2000" dirty="0">
                <a:highlight>
                  <a:srgbClr val="FF00FF"/>
                </a:highlight>
              </a:rPr>
              <a:t>Food chain </a:t>
            </a:r>
            <a:r>
              <a:rPr lang="en-US" sz="2000" dirty="0"/>
              <a:t>– series of steps in which organisms transfer energy by eating and being eaten. </a:t>
            </a:r>
          </a:p>
        </p:txBody>
      </p:sp>
      <p:pic>
        <p:nvPicPr>
          <p:cNvPr id="1028" name="Picture 4" descr="Image result for food chain pic">
            <a:extLst>
              <a:ext uri="{FF2B5EF4-FFF2-40B4-BE49-F238E27FC236}">
                <a16:creationId xmlns:a16="http://schemas.microsoft.com/office/drawing/2014/main" id="{78241A86-F3D7-4270-8468-E15FE939C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93" y="2283486"/>
            <a:ext cx="6793814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93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1915-4CF7-44D1-A24D-D64A4F14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C24B0-3E61-4670-8919-959D34C23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ighlight>
                  <a:srgbClr val="FF00FF"/>
                </a:highlight>
              </a:rPr>
              <a:t>Food web </a:t>
            </a:r>
            <a:r>
              <a:rPr lang="en-US" sz="2800" dirty="0"/>
              <a:t>– Networks of feeding </a:t>
            </a:r>
          </a:p>
          <a:p>
            <a:pPr marL="0" indent="0">
              <a:buNone/>
            </a:pPr>
            <a:r>
              <a:rPr lang="en-US" sz="2800" dirty="0"/>
              <a:t>interactions involving multiple </a:t>
            </a:r>
          </a:p>
          <a:p>
            <a:pPr marL="0" indent="0">
              <a:buNone/>
            </a:pPr>
            <a:r>
              <a:rPr lang="en-US" sz="2800" dirty="0"/>
              <a:t>producers, herbivores, producers, </a:t>
            </a:r>
          </a:p>
          <a:p>
            <a:pPr marL="0" indent="0">
              <a:buNone/>
            </a:pPr>
            <a:r>
              <a:rPr lang="en-US" sz="2800" dirty="0"/>
              <a:t>and consumers. </a:t>
            </a:r>
          </a:p>
        </p:txBody>
      </p:sp>
      <p:pic>
        <p:nvPicPr>
          <p:cNvPr id="2050" name="Picture 2" descr="Image result for food chain pic">
            <a:extLst>
              <a:ext uri="{FF2B5EF4-FFF2-40B4-BE49-F238E27FC236}">
                <a16:creationId xmlns:a16="http://schemas.microsoft.com/office/drawing/2014/main" id="{B57540EB-3DD0-4D84-A0B6-1C79A3A42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036" y="1807991"/>
            <a:ext cx="4199164" cy="452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0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5863-558D-4FE9-8618-01297433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740A1-1EBD-4139-9B18-14066192D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ighlight>
                  <a:srgbClr val="FF00FF"/>
                </a:highlight>
              </a:rPr>
              <a:t>Trophic level </a:t>
            </a:r>
            <a:r>
              <a:rPr lang="en-US" sz="3200" dirty="0"/>
              <a:t>– each step in a food chain or food web. </a:t>
            </a:r>
          </a:p>
          <a:p>
            <a:r>
              <a:rPr lang="en-US" sz="3200" dirty="0"/>
              <a:t>Primary producers are always the </a:t>
            </a:r>
            <a:r>
              <a:rPr lang="en-US" sz="3200" dirty="0">
                <a:highlight>
                  <a:srgbClr val="FF00FF"/>
                </a:highlight>
              </a:rPr>
              <a:t>first</a:t>
            </a:r>
            <a:r>
              <a:rPr lang="en-US" sz="3200" dirty="0"/>
              <a:t> level; consumers occupy the other levels. </a:t>
            </a:r>
          </a:p>
          <a:p>
            <a:r>
              <a:rPr lang="en-US" sz="3200" dirty="0"/>
              <a:t>Trophic levels are illustrated by drawing </a:t>
            </a:r>
            <a:r>
              <a:rPr lang="en-US" sz="3200" dirty="0">
                <a:highlight>
                  <a:srgbClr val="FF00FF"/>
                </a:highlight>
              </a:rPr>
              <a:t>ecological pyramids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3857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681</TotalTime>
  <Words>518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Savon</vt:lpstr>
      <vt:lpstr>Biology B-Day 10/10/18</vt:lpstr>
      <vt:lpstr> Energy Transfer through ecosystems</vt:lpstr>
      <vt:lpstr> Levels of ecological organization (from smallest to largest):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Kubajak, Jenny</dc:creator>
  <cp:lastModifiedBy>Kubajak, Jenny</cp:lastModifiedBy>
  <cp:revision>11</cp:revision>
  <dcterms:created xsi:type="dcterms:W3CDTF">2018-09-27T18:30:33Z</dcterms:created>
  <dcterms:modified xsi:type="dcterms:W3CDTF">2018-10-09T18:54:24Z</dcterms:modified>
</cp:coreProperties>
</file>