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29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A491-7641-4D81-8FAE-0DFAAD5DC717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B272-2F4B-45DB-83D7-174D4EB89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A491-7641-4D81-8FAE-0DFAAD5DC717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B272-2F4B-45DB-83D7-174D4EB89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A491-7641-4D81-8FAE-0DFAAD5DC717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B272-2F4B-45DB-83D7-174D4EB89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A491-7641-4D81-8FAE-0DFAAD5DC717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B272-2F4B-45DB-83D7-174D4EB89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A491-7641-4D81-8FAE-0DFAAD5DC717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B272-2F4B-45DB-83D7-174D4EB89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A491-7641-4D81-8FAE-0DFAAD5DC717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B272-2F4B-45DB-83D7-174D4EB89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A491-7641-4D81-8FAE-0DFAAD5DC717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B272-2F4B-45DB-83D7-174D4EB89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A491-7641-4D81-8FAE-0DFAAD5DC717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B272-2F4B-45DB-83D7-174D4EB89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A491-7641-4D81-8FAE-0DFAAD5DC717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B272-2F4B-45DB-83D7-174D4EB89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A491-7641-4D81-8FAE-0DFAAD5DC717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B272-2F4B-45DB-83D7-174D4EB89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AA491-7641-4D81-8FAE-0DFAAD5DC717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B272-2F4B-45DB-83D7-174D4EB89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AA491-7641-4D81-8FAE-0DFAAD5DC717}" type="datetimeFigureOut">
              <a:rPr lang="en-US" smtClean="0"/>
              <a:pPr/>
              <a:t>9/25/2018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4B272-2F4B-45DB-83D7-174D4EB89CB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1"/>
          <p:cNvSpPr>
            <a:spLocks noGrp="1" noChangeArrowheads="1"/>
          </p:cNvSpPr>
          <p:nvPr>
            <p:ph type="ctrTitle"/>
          </p:nvPr>
        </p:nvSpPr>
        <p:spPr>
          <a:xfrm>
            <a:off x="572929" y="882968"/>
            <a:ext cx="7692390" cy="1052989"/>
          </a:xfrm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Cardiovascular System</a:t>
            </a:r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2743200"/>
            <a:ext cx="6667977" cy="3810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1"/>
          <p:cNvSpPr>
            <a:spLocks noGrp="1" noChangeArrowheads="1"/>
          </p:cNvSpPr>
          <p:nvPr>
            <p:ph type="ctrTitle"/>
          </p:nvPr>
        </p:nvSpPr>
        <p:spPr>
          <a:xfrm>
            <a:off x="497205" y="320040"/>
            <a:ext cx="8149590" cy="625793"/>
          </a:xfrm>
        </p:spPr>
        <p:txBody>
          <a:bodyPr lIns="0" tIns="0" rIns="0" bIns="0">
            <a:normAutofit fontScale="90000"/>
          </a:bodyPr>
          <a:lstStyle/>
          <a:p>
            <a:pPr eaLnBrk="1" hangingPunct="1">
              <a:lnSpc>
                <a:spcPct val="95000"/>
              </a:lnSpc>
            </a:pPr>
            <a:r>
              <a:rPr lang="en-US">
                <a:solidFill>
                  <a:srgbClr val="000000"/>
                </a:solidFill>
                <a:latin typeface="Arial" charset="0"/>
              </a:rPr>
              <a:t>Path of Blood Flow</a:t>
            </a:r>
          </a:p>
        </p:txBody>
      </p:sp>
      <p:pic>
        <p:nvPicPr>
          <p:cNvPr id="13315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143000"/>
            <a:ext cx="6797085" cy="4877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Cardiovascular System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Function: Uses blood to transport oxygen, nutrients, cell wastes, hormones, etc.</a:t>
            </a:r>
          </a:p>
          <a:p>
            <a:r>
              <a:rPr lang="en-US" dirty="0"/>
              <a:t>Force to move blood around body is provided by heart and blood pressure</a:t>
            </a:r>
          </a:p>
        </p:txBody>
      </p:sp>
      <p:pic>
        <p:nvPicPr>
          <p:cNvPr id="1026" name="Picture 2" descr="http://www.jrsolympia.co.uk/wpimages/wp7329cd6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0" y="3733800"/>
            <a:ext cx="2895600" cy="286957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"/>
          <p:cNvSpPr>
            <a:spLocks noGrp="1" noChangeArrowheads="1"/>
          </p:cNvSpPr>
          <p:nvPr>
            <p:ph type="ctrTitle"/>
          </p:nvPr>
        </p:nvSpPr>
        <p:spPr>
          <a:xfrm>
            <a:off x="514350" y="94298"/>
            <a:ext cx="8149590" cy="747237"/>
          </a:xfrm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Structure of the Heart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210027" y="1070134"/>
            <a:ext cx="3806190" cy="517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Heart Size – about 14 cm x 9 cm (the size of a fist).</a:t>
            </a:r>
          </a:p>
          <a:p>
            <a:pPr>
              <a:lnSpc>
                <a:spcPct val="95000"/>
              </a:lnSpc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Weighs less than a pound</a:t>
            </a:r>
          </a:p>
          <a:p>
            <a:pPr>
              <a:lnSpc>
                <a:spcPct val="95000"/>
              </a:lnSpc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Located in the </a:t>
            </a:r>
            <a:r>
              <a:rPr lang="en-US" sz="2800" u="sng" dirty="0" err="1">
                <a:solidFill>
                  <a:srgbClr val="000000"/>
                </a:solidFill>
                <a:latin typeface="Calibri" pitchFamily="34" charset="0"/>
              </a:rPr>
              <a:t>mediastinum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 (space between lungs, backbone, sternum), between the 2</a:t>
            </a:r>
            <a:r>
              <a:rPr lang="en-US" sz="1900" dirty="0">
                <a:solidFill>
                  <a:srgbClr val="000000"/>
                </a:solidFill>
                <a:latin typeface="Calibri" pitchFamily="34" charset="0"/>
              </a:rPr>
              <a:t>nd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 rib and the 5</a:t>
            </a:r>
            <a:r>
              <a:rPr lang="en-US" sz="1900" dirty="0">
                <a:solidFill>
                  <a:srgbClr val="000000"/>
                </a:solidFill>
                <a:latin typeface="Calibri" pitchFamily="34" charset="0"/>
              </a:rPr>
              <a:t>th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</a:rPr>
              <a:t>intercostal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 space.</a:t>
            </a:r>
          </a:p>
          <a:p>
            <a:pPr>
              <a:lnSpc>
                <a:spcPct val="95000"/>
              </a:lnSpc>
              <a:buFont typeface="Arial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The distal end of the heart is called the </a:t>
            </a:r>
            <a:r>
              <a:rPr lang="en-US" sz="2800" u="sng" dirty="0">
                <a:solidFill>
                  <a:srgbClr val="000000"/>
                </a:solidFill>
                <a:latin typeface="Calibri" pitchFamily="34" charset="0"/>
              </a:rPr>
              <a:t>apex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.</a:t>
            </a:r>
            <a:endParaRPr lang="en-US" dirty="0">
              <a:latin typeface="Calibri" pitchFamily="34" charset="0"/>
            </a:endParaRPr>
          </a:p>
          <a:p>
            <a:pPr>
              <a:lnSpc>
                <a:spcPct val="95000"/>
              </a:lnSpc>
            </a:pPr>
            <a:endParaRPr lang="en-US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14800" y="1371600"/>
            <a:ext cx="4877753" cy="508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44329" y="197168"/>
            <a:ext cx="8149590" cy="28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buFont typeface="Arial" charset="0"/>
              <a:buChar char="•"/>
            </a:pPr>
            <a:r>
              <a:rPr lang="en-US" sz="3200" u="sng" dirty="0">
                <a:solidFill>
                  <a:srgbClr val="000000"/>
                </a:solidFill>
                <a:latin typeface="Calibri" pitchFamily="34" charset="0"/>
              </a:rPr>
              <a:t>Fibrous Pericardium</a:t>
            </a:r>
            <a:r>
              <a:rPr lang="en-US" sz="3200" dirty="0">
                <a:solidFill>
                  <a:srgbClr val="000000"/>
                </a:solidFill>
                <a:latin typeface="Calibri" pitchFamily="34" charset="0"/>
              </a:rPr>
              <a:t> encloses the heart (like a bag) and has 2 layers </a:t>
            </a:r>
          </a:p>
          <a:p>
            <a:pPr lvl="1">
              <a:lnSpc>
                <a:spcPct val="95000"/>
              </a:lnSpc>
              <a:buFont typeface="Arial" charset="0"/>
              <a:buChar char="•"/>
            </a:pPr>
            <a:r>
              <a:rPr lang="en-US" sz="3200" u="sng" dirty="0">
                <a:solidFill>
                  <a:srgbClr val="000000"/>
                </a:solidFill>
                <a:latin typeface="Calibri" pitchFamily="34" charset="0"/>
              </a:rPr>
              <a:t>visceral pericardium</a:t>
            </a:r>
            <a:r>
              <a:rPr lang="en-US" sz="3200" dirty="0">
                <a:solidFill>
                  <a:srgbClr val="000000"/>
                </a:solidFill>
                <a:latin typeface="Calibri" pitchFamily="34" charset="0"/>
              </a:rPr>
              <a:t> (inner) </a:t>
            </a:r>
          </a:p>
          <a:p>
            <a:pPr lvl="1">
              <a:lnSpc>
                <a:spcPct val="95000"/>
              </a:lnSpc>
              <a:buFont typeface="Arial" charset="0"/>
              <a:buChar char="•"/>
            </a:pPr>
            <a:r>
              <a:rPr lang="en-US" sz="3200" u="sng" dirty="0">
                <a:solidFill>
                  <a:srgbClr val="000000"/>
                </a:solidFill>
                <a:latin typeface="Calibri" pitchFamily="34" charset="0"/>
              </a:rPr>
              <a:t>parietal pericardium</a:t>
            </a:r>
            <a:r>
              <a:rPr lang="en-US" sz="3200" dirty="0">
                <a:solidFill>
                  <a:srgbClr val="000000"/>
                </a:solidFill>
                <a:latin typeface="Calibri" pitchFamily="34" charset="0"/>
              </a:rPr>
              <a:t> (outer, attached to diaphragm, sternum and vertebrae)</a:t>
            </a:r>
            <a:endParaRPr lang="en-US" dirty="0">
              <a:latin typeface="Calibri" pitchFamily="34" charset="0"/>
            </a:endParaRPr>
          </a:p>
          <a:p>
            <a:pPr>
              <a:lnSpc>
                <a:spcPct val="95000"/>
              </a:lnSpc>
              <a:buClr>
                <a:srgbClr val="000000"/>
              </a:buClr>
              <a:buSzPct val="100000"/>
              <a:buFont typeface="Arial" charset="0"/>
              <a:buChar char="•"/>
            </a:pPr>
            <a:endParaRPr lang="en-US" sz="3200" dirty="0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614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4600" y="3076099"/>
            <a:ext cx="5143500" cy="3781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497205" y="274320"/>
            <a:ext cx="8149590" cy="35086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buFont typeface="Arial" charset="0"/>
              <a:buChar char="•"/>
            </a:pPr>
            <a:r>
              <a:rPr lang="en-US" sz="3200" u="sng" dirty="0">
                <a:solidFill>
                  <a:srgbClr val="000000"/>
                </a:solidFill>
                <a:latin typeface="Calibri" pitchFamily="34" charset="0"/>
              </a:rPr>
              <a:t>Pericardial cavity</a:t>
            </a:r>
            <a:r>
              <a:rPr lang="en-US" sz="3200" dirty="0">
                <a:solidFill>
                  <a:srgbClr val="000000"/>
                </a:solidFill>
                <a:latin typeface="Calibri" pitchFamily="34" charset="0"/>
              </a:rPr>
              <a:t> – contains fluid for the heart to float in, reducing friction</a:t>
            </a:r>
          </a:p>
          <a:p>
            <a:pPr>
              <a:lnSpc>
                <a:spcPct val="95000"/>
              </a:lnSpc>
              <a:buFont typeface="Arial" charset="0"/>
              <a:buChar char="•"/>
            </a:pPr>
            <a:r>
              <a:rPr lang="en-US" sz="3200" dirty="0">
                <a:solidFill>
                  <a:srgbClr val="000000"/>
                </a:solidFill>
                <a:latin typeface="Calibri" pitchFamily="34" charset="0"/>
              </a:rPr>
              <a:t>Wall of the Heart </a:t>
            </a:r>
          </a:p>
          <a:p>
            <a:pPr lvl="1">
              <a:lnSpc>
                <a:spcPct val="95000"/>
              </a:lnSpc>
              <a:buFont typeface="Arial" charset="0"/>
              <a:buChar char="•"/>
            </a:pPr>
            <a:r>
              <a:rPr lang="en-US" sz="2800" u="sng" dirty="0" err="1">
                <a:solidFill>
                  <a:srgbClr val="000000"/>
                </a:solidFill>
                <a:latin typeface="Calibri" pitchFamily="34" charset="0"/>
              </a:rPr>
              <a:t>Epicardium</a:t>
            </a:r>
            <a:r>
              <a:rPr lang="en-US" sz="2800" u="sng" dirty="0">
                <a:solidFill>
                  <a:srgbClr val="000000"/>
                </a:solidFill>
                <a:latin typeface="Calibri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– outer layer, reduces friction</a:t>
            </a:r>
          </a:p>
          <a:p>
            <a:pPr lvl="1">
              <a:lnSpc>
                <a:spcPct val="95000"/>
              </a:lnSpc>
              <a:buFont typeface="Arial" charset="0"/>
              <a:buChar char="•"/>
            </a:pPr>
            <a:r>
              <a:rPr lang="en-US" sz="2800" u="sng" dirty="0">
                <a:solidFill>
                  <a:srgbClr val="000000"/>
                </a:solidFill>
                <a:latin typeface="Calibri" pitchFamily="34" charset="0"/>
              </a:rPr>
              <a:t>Myocardium 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– middle layer, mostly cardiac muscle</a:t>
            </a:r>
          </a:p>
          <a:p>
            <a:pPr lvl="1">
              <a:lnSpc>
                <a:spcPct val="95000"/>
              </a:lnSpc>
              <a:buFont typeface="Arial" charset="0"/>
              <a:buChar char="•"/>
            </a:pPr>
            <a:r>
              <a:rPr lang="en-US" sz="2800" u="sng" dirty="0" err="1">
                <a:solidFill>
                  <a:srgbClr val="000000"/>
                </a:solidFill>
                <a:latin typeface="Calibri" pitchFamily="34" charset="0"/>
              </a:rPr>
              <a:t>Endocardium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 – thin inner lining, within chambers of the heart</a:t>
            </a:r>
            <a:endParaRPr lang="en-US" dirty="0">
              <a:latin typeface="Calibri" pitchFamily="34" charset="0"/>
            </a:endParaRPr>
          </a:p>
          <a:p>
            <a:pPr>
              <a:lnSpc>
                <a:spcPct val="95000"/>
              </a:lnSpc>
              <a:buClr>
                <a:srgbClr val="000000"/>
              </a:buClr>
              <a:buSzPct val="100000"/>
            </a:pPr>
            <a:endParaRPr lang="en-US" sz="32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7171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743200" y="2971800"/>
            <a:ext cx="4572953" cy="35957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ctrTitle"/>
          </p:nvPr>
        </p:nvSpPr>
        <p:spPr>
          <a:xfrm>
            <a:off x="497205" y="320040"/>
            <a:ext cx="8149590" cy="701517"/>
          </a:xfrm>
        </p:spPr>
        <p:txBody>
          <a:bodyPr lIns="0" tIns="0" rIns="0" bIns="0"/>
          <a:lstStyle/>
          <a:p>
            <a:pPr eaLnBrk="1" hangingPunct="1">
              <a:lnSpc>
                <a:spcPct val="95000"/>
              </a:lnSpc>
            </a:pPr>
            <a:r>
              <a:rPr lang="en-US" dirty="0">
                <a:solidFill>
                  <a:srgbClr val="000000"/>
                </a:solidFill>
                <a:latin typeface="Calibri" pitchFamily="34" charset="0"/>
              </a:rPr>
              <a:t>Heart Chambers &amp; Valves</a:t>
            </a: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0" y="990600"/>
            <a:ext cx="4608195" cy="608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lvl="1" indent="-30861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  <a:defRPr/>
            </a:pPr>
            <a:r>
              <a:rPr lang="en-US" sz="2600" b="1" dirty="0">
                <a:solidFill>
                  <a:srgbClr val="000000"/>
                </a:solidFill>
                <a:latin typeface="Calibri" pitchFamily="34" charset="0"/>
              </a:rPr>
              <a:t>Heart has 4 chambers:</a:t>
            </a:r>
            <a:endParaRPr lang="en-US" sz="2600" dirty="0">
              <a:latin typeface="Calibri" pitchFamily="34" charset="0"/>
            </a:endParaRPr>
          </a:p>
          <a:p>
            <a:pPr marL="771525" lvl="2" indent="-257175">
              <a:lnSpc>
                <a:spcPct val="95000"/>
              </a:lnSpc>
              <a:buClr>
                <a:srgbClr val="000000"/>
              </a:buClr>
              <a:buSzPct val="80000"/>
              <a:buFont typeface="Courier New" pitchFamily="49" charset="0"/>
              <a:buChar char="o"/>
              <a:defRPr/>
            </a:pPr>
            <a:r>
              <a:rPr lang="en-US" sz="2600" u="sng" dirty="0">
                <a:solidFill>
                  <a:srgbClr val="000000"/>
                </a:solidFill>
                <a:latin typeface="Calibri" pitchFamily="34" charset="0"/>
              </a:rPr>
              <a:t>2 Atria</a:t>
            </a:r>
            <a:r>
              <a:rPr lang="en-US" sz="2600" dirty="0">
                <a:solidFill>
                  <a:srgbClr val="000000"/>
                </a:solidFill>
                <a:latin typeface="Calibri" pitchFamily="34" charset="0"/>
              </a:rPr>
              <a:t> – thin upper chambers that receive blood returning to the heart through </a:t>
            </a:r>
            <a:r>
              <a:rPr lang="en-US" sz="2600" u="sng" dirty="0">
                <a:solidFill>
                  <a:srgbClr val="000000"/>
                </a:solidFill>
                <a:latin typeface="Calibri" pitchFamily="34" charset="0"/>
              </a:rPr>
              <a:t>veins</a:t>
            </a:r>
            <a:r>
              <a:rPr lang="en-US" sz="2600" dirty="0">
                <a:solidFill>
                  <a:srgbClr val="000000"/>
                </a:solidFill>
                <a:latin typeface="Calibri" pitchFamily="34" charset="0"/>
              </a:rPr>
              <a:t>.. Right and Left Atrium</a:t>
            </a:r>
          </a:p>
          <a:p>
            <a:pPr marL="771525" lvl="2" indent="-257175">
              <a:lnSpc>
                <a:spcPct val="95000"/>
              </a:lnSpc>
              <a:buClr>
                <a:srgbClr val="000000"/>
              </a:buClr>
              <a:buSzPct val="80000"/>
              <a:buFont typeface="Courier New" pitchFamily="49" charset="0"/>
              <a:buChar char="o"/>
              <a:defRPr/>
            </a:pPr>
            <a:r>
              <a:rPr lang="en-US" sz="2600" u="sng" dirty="0">
                <a:solidFill>
                  <a:srgbClr val="000000"/>
                </a:solidFill>
                <a:latin typeface="Calibri" pitchFamily="34" charset="0"/>
              </a:rPr>
              <a:t>2 Ventricles</a:t>
            </a:r>
            <a:r>
              <a:rPr lang="en-US" sz="2600" dirty="0">
                <a:solidFill>
                  <a:srgbClr val="000000"/>
                </a:solidFill>
                <a:latin typeface="Calibri" pitchFamily="34" charset="0"/>
              </a:rPr>
              <a:t> – thick, muscular lower chambers. Receive blood from the atria above them. Force (pump) blood out of the heart through </a:t>
            </a:r>
            <a:r>
              <a:rPr lang="en-US" sz="2600" u="sng" dirty="0">
                <a:solidFill>
                  <a:srgbClr val="000000"/>
                </a:solidFill>
                <a:latin typeface="Calibri" pitchFamily="34" charset="0"/>
              </a:rPr>
              <a:t>arteries</a:t>
            </a:r>
            <a:r>
              <a:rPr lang="en-US" sz="2600" dirty="0">
                <a:solidFill>
                  <a:srgbClr val="000000"/>
                </a:solidFill>
                <a:latin typeface="Calibri" pitchFamily="34" charset="0"/>
              </a:rPr>
              <a:t>. Right and left ventricle.</a:t>
            </a:r>
          </a:p>
          <a:p>
            <a:pPr marL="360045" lvl="1" indent="-257175">
              <a:lnSpc>
                <a:spcPct val="95000"/>
              </a:lnSpc>
              <a:buClr>
                <a:srgbClr val="000000"/>
              </a:buClr>
              <a:buSzPct val="80000"/>
              <a:buFont typeface="Courier New" pitchFamily="49" charset="0"/>
              <a:buChar char="o"/>
              <a:defRPr/>
            </a:pPr>
            <a:r>
              <a:rPr lang="en-US" sz="2600" u="sng" dirty="0">
                <a:solidFill>
                  <a:srgbClr val="000000"/>
                </a:solidFill>
                <a:latin typeface="Calibri" pitchFamily="34" charset="0"/>
              </a:rPr>
              <a:t>Septum</a:t>
            </a:r>
            <a:r>
              <a:rPr lang="en-US" sz="2600" dirty="0">
                <a:solidFill>
                  <a:srgbClr val="000000"/>
                </a:solidFill>
                <a:latin typeface="Calibri" pitchFamily="34" charset="0"/>
              </a:rPr>
              <a:t> – separates the right and left sides of the heart</a:t>
            </a:r>
            <a:endParaRPr lang="en-US" sz="2600" dirty="0">
              <a:latin typeface="Calibri" pitchFamily="34" charset="0"/>
            </a:endParaRPr>
          </a:p>
          <a:p>
            <a:pPr>
              <a:lnSpc>
                <a:spcPct val="95000"/>
              </a:lnSpc>
              <a:buClr>
                <a:srgbClr val="000000"/>
              </a:buClr>
              <a:buSzPct val="100000"/>
              <a:defRPr/>
            </a:pPr>
            <a:endParaRPr lang="en-US" sz="2600" dirty="0">
              <a:solidFill>
                <a:srgbClr val="000000"/>
              </a:solidFill>
              <a:latin typeface="Calibri" pitchFamily="34" charset="0"/>
            </a:endParaRPr>
          </a:p>
        </p:txBody>
      </p:sp>
      <p:pic>
        <p:nvPicPr>
          <p:cNvPr id="22530" name="Picture 2" descr="http://www.osovo.com/diagram/HumanHeartDiagra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95825" y="1600200"/>
            <a:ext cx="4448175" cy="3571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47324" y="151448"/>
            <a:ext cx="5640705" cy="61079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497205" y="350044"/>
            <a:ext cx="8149590" cy="634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 lvl="1" indent="-30861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000" b="1" dirty="0">
                <a:solidFill>
                  <a:srgbClr val="000000"/>
                </a:solidFill>
                <a:latin typeface="Calibri" pitchFamily="34" charset="0"/>
              </a:rPr>
              <a:t>Valves of the Heart – </a:t>
            </a:r>
            <a:r>
              <a:rPr lang="en-US" sz="3000" dirty="0">
                <a:solidFill>
                  <a:srgbClr val="000000"/>
                </a:solidFill>
                <a:latin typeface="Calibri" pitchFamily="34" charset="0"/>
              </a:rPr>
              <a:t>allow one-way flow of blood. </a:t>
            </a:r>
          </a:p>
          <a:p>
            <a:pPr lvl="1" indent="-30861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000" b="1" dirty="0">
                <a:solidFill>
                  <a:srgbClr val="000000"/>
                </a:solidFill>
                <a:latin typeface="Calibri" pitchFamily="34" charset="0"/>
              </a:rPr>
              <a:t>4 total</a:t>
            </a:r>
          </a:p>
          <a:p>
            <a:pPr lvl="1" indent="-30861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000" dirty="0">
                <a:solidFill>
                  <a:srgbClr val="000000"/>
                </a:solidFill>
                <a:latin typeface="Calibri" pitchFamily="34" charset="0"/>
              </a:rPr>
              <a:t>2 </a:t>
            </a:r>
            <a:r>
              <a:rPr lang="en-US" sz="3000" u="sng" dirty="0" err="1">
                <a:solidFill>
                  <a:srgbClr val="000000"/>
                </a:solidFill>
                <a:latin typeface="Calibri" pitchFamily="34" charset="0"/>
              </a:rPr>
              <a:t>Atrioventricular</a:t>
            </a:r>
            <a:r>
              <a:rPr lang="en-US" sz="3000" u="sng" dirty="0">
                <a:solidFill>
                  <a:srgbClr val="000000"/>
                </a:solidFill>
                <a:latin typeface="Calibri" pitchFamily="34" charset="0"/>
              </a:rPr>
              <a:t> Valves</a:t>
            </a:r>
            <a:r>
              <a:rPr lang="en-US" sz="3000" dirty="0">
                <a:solidFill>
                  <a:srgbClr val="000000"/>
                </a:solidFill>
                <a:latin typeface="Calibri" pitchFamily="34" charset="0"/>
              </a:rPr>
              <a:t> (AV) &amp; 2 </a:t>
            </a:r>
            <a:r>
              <a:rPr lang="en-US" sz="3000" u="sng" dirty="0" err="1">
                <a:solidFill>
                  <a:srgbClr val="000000"/>
                </a:solidFill>
                <a:latin typeface="Calibri" pitchFamily="34" charset="0"/>
              </a:rPr>
              <a:t>Semilunar</a:t>
            </a:r>
            <a:r>
              <a:rPr lang="en-US" sz="3000" u="sng" dirty="0">
                <a:solidFill>
                  <a:srgbClr val="000000"/>
                </a:solidFill>
                <a:latin typeface="Calibri" pitchFamily="34" charset="0"/>
              </a:rPr>
              <a:t> valves</a:t>
            </a:r>
            <a:endParaRPr lang="en-US" dirty="0">
              <a:latin typeface="Calibri" pitchFamily="34" charset="0"/>
            </a:endParaRPr>
          </a:p>
          <a:p>
            <a:pPr marL="771525" lvl="2" indent="-257175">
              <a:lnSpc>
                <a:spcPct val="95000"/>
              </a:lnSpc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600" u="sng" dirty="0">
                <a:solidFill>
                  <a:srgbClr val="000000"/>
                </a:solidFill>
                <a:latin typeface="Calibri" pitchFamily="34" charset="0"/>
              </a:rPr>
              <a:t>Left </a:t>
            </a:r>
            <a:r>
              <a:rPr lang="en-US" sz="2600" u="sng" dirty="0" err="1">
                <a:solidFill>
                  <a:srgbClr val="000000"/>
                </a:solidFill>
                <a:latin typeface="Calibri" pitchFamily="34" charset="0"/>
              </a:rPr>
              <a:t>Atrioventricular</a:t>
            </a:r>
            <a:r>
              <a:rPr lang="en-US" sz="2600" u="sng" dirty="0">
                <a:solidFill>
                  <a:srgbClr val="000000"/>
                </a:solidFill>
                <a:latin typeface="Calibri" pitchFamily="34" charset="0"/>
              </a:rPr>
              <a:t> valve</a:t>
            </a:r>
            <a:r>
              <a:rPr lang="en-US" sz="2600" dirty="0">
                <a:solidFill>
                  <a:srgbClr val="000000"/>
                </a:solidFill>
                <a:latin typeface="Calibri" pitchFamily="34" charset="0"/>
              </a:rPr>
              <a:t> – also called the </a:t>
            </a:r>
            <a:r>
              <a:rPr lang="en-US" sz="2600" u="sng" dirty="0">
                <a:solidFill>
                  <a:srgbClr val="000000"/>
                </a:solidFill>
                <a:latin typeface="Calibri" pitchFamily="34" charset="0"/>
              </a:rPr>
              <a:t>bicuspid valve</a:t>
            </a:r>
            <a:r>
              <a:rPr lang="en-US" sz="2600" dirty="0">
                <a:solidFill>
                  <a:srgbClr val="000000"/>
                </a:solidFill>
                <a:latin typeface="Calibri" pitchFamily="34" charset="0"/>
              </a:rPr>
              <a:t> or </a:t>
            </a:r>
            <a:r>
              <a:rPr lang="en-US" sz="2600" u="sng" dirty="0">
                <a:solidFill>
                  <a:srgbClr val="000000"/>
                </a:solidFill>
                <a:latin typeface="Calibri" pitchFamily="34" charset="0"/>
              </a:rPr>
              <a:t>mitral valve</a:t>
            </a:r>
            <a:r>
              <a:rPr lang="en-US" sz="2600" dirty="0">
                <a:solidFill>
                  <a:srgbClr val="000000"/>
                </a:solidFill>
                <a:latin typeface="Calibri" pitchFamily="34" charset="0"/>
              </a:rPr>
              <a:t>. Between left atrium and ventricle</a:t>
            </a:r>
            <a:endParaRPr lang="en-US" dirty="0">
              <a:latin typeface="Calibri" pitchFamily="34" charset="0"/>
            </a:endParaRPr>
          </a:p>
          <a:p>
            <a:pPr marL="771525" lvl="2" indent="-257175">
              <a:lnSpc>
                <a:spcPct val="95000"/>
              </a:lnSpc>
              <a:buClr>
                <a:srgbClr val="000000"/>
              </a:buClr>
              <a:buSzPct val="80000"/>
              <a:buFont typeface="Courier New" pitchFamily="49" charset="0"/>
              <a:buChar char="o"/>
            </a:pPr>
            <a:r>
              <a:rPr lang="en-US" sz="2600" u="sng" dirty="0">
                <a:solidFill>
                  <a:srgbClr val="000000"/>
                </a:solidFill>
                <a:latin typeface="Calibri" pitchFamily="34" charset="0"/>
              </a:rPr>
              <a:t>Right </a:t>
            </a:r>
            <a:r>
              <a:rPr lang="en-US" sz="2600" u="sng" dirty="0" err="1">
                <a:solidFill>
                  <a:srgbClr val="000000"/>
                </a:solidFill>
                <a:latin typeface="Calibri" pitchFamily="34" charset="0"/>
              </a:rPr>
              <a:t>Atrioventricular</a:t>
            </a:r>
            <a:r>
              <a:rPr lang="en-US" sz="2600" u="sng" dirty="0">
                <a:solidFill>
                  <a:srgbClr val="000000"/>
                </a:solidFill>
                <a:latin typeface="Calibri" pitchFamily="34" charset="0"/>
              </a:rPr>
              <a:t> valve</a:t>
            </a:r>
            <a:r>
              <a:rPr lang="en-US" sz="2600" dirty="0">
                <a:solidFill>
                  <a:srgbClr val="000000"/>
                </a:solidFill>
                <a:latin typeface="Calibri" pitchFamily="34" charset="0"/>
              </a:rPr>
              <a:t> – also called the </a:t>
            </a:r>
            <a:r>
              <a:rPr lang="en-US" sz="2600" u="sng" dirty="0">
                <a:solidFill>
                  <a:srgbClr val="000000"/>
                </a:solidFill>
                <a:latin typeface="Calibri" pitchFamily="34" charset="0"/>
              </a:rPr>
              <a:t>tricuspid valve</a:t>
            </a:r>
            <a:r>
              <a:rPr lang="en-US" sz="2600" dirty="0">
                <a:solidFill>
                  <a:srgbClr val="000000"/>
                </a:solidFill>
                <a:latin typeface="Calibri" pitchFamily="34" charset="0"/>
              </a:rPr>
              <a:t>. Between right atrium and ventricle</a:t>
            </a:r>
            <a:endParaRPr lang="en-US" dirty="0">
              <a:latin typeface="Calibri" pitchFamily="34" charset="0"/>
            </a:endParaRPr>
          </a:p>
          <a:p>
            <a:pPr lvl="1" indent="-30861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000" u="sng" dirty="0">
                <a:solidFill>
                  <a:srgbClr val="000000"/>
                </a:solidFill>
                <a:latin typeface="Calibri" pitchFamily="34" charset="0"/>
              </a:rPr>
              <a:t>Aortic </a:t>
            </a:r>
            <a:r>
              <a:rPr lang="en-US" sz="3000" u="sng" dirty="0" err="1">
                <a:solidFill>
                  <a:srgbClr val="000000"/>
                </a:solidFill>
                <a:latin typeface="Calibri" pitchFamily="34" charset="0"/>
              </a:rPr>
              <a:t>Semilunar</a:t>
            </a:r>
            <a:r>
              <a:rPr lang="en-US" sz="3000" dirty="0">
                <a:solidFill>
                  <a:srgbClr val="000000"/>
                </a:solidFill>
                <a:latin typeface="Calibri" pitchFamily="34" charset="0"/>
              </a:rPr>
              <a:t> – or just </a:t>
            </a:r>
            <a:r>
              <a:rPr lang="en-US" sz="3000" u="sng" dirty="0">
                <a:solidFill>
                  <a:srgbClr val="000000"/>
                </a:solidFill>
                <a:latin typeface="Calibri" pitchFamily="34" charset="0"/>
              </a:rPr>
              <a:t>aortic valve</a:t>
            </a:r>
            <a:r>
              <a:rPr lang="en-US" sz="3000" dirty="0">
                <a:solidFill>
                  <a:srgbClr val="000000"/>
                </a:solidFill>
                <a:latin typeface="Calibri" pitchFamily="34" charset="0"/>
              </a:rPr>
              <a:t>. Between the left ventricle and the aorta</a:t>
            </a:r>
            <a:endParaRPr lang="en-US" dirty="0">
              <a:latin typeface="Calibri" pitchFamily="34" charset="0"/>
            </a:endParaRPr>
          </a:p>
          <a:p>
            <a:pPr lvl="1" indent="-308610">
              <a:lnSpc>
                <a:spcPct val="95000"/>
              </a:lnSpc>
              <a:buClr>
                <a:srgbClr val="000000"/>
              </a:buClr>
              <a:buSzPct val="100000"/>
              <a:buFontTx/>
              <a:buChar char="•"/>
            </a:pPr>
            <a:r>
              <a:rPr lang="en-US" sz="3000" u="sng" dirty="0">
                <a:solidFill>
                  <a:srgbClr val="000000"/>
                </a:solidFill>
                <a:latin typeface="Calibri" pitchFamily="34" charset="0"/>
              </a:rPr>
              <a:t>Pulmonary </a:t>
            </a:r>
            <a:r>
              <a:rPr lang="en-US" sz="3000" u="sng" dirty="0" err="1">
                <a:solidFill>
                  <a:srgbClr val="000000"/>
                </a:solidFill>
                <a:latin typeface="Calibri" pitchFamily="34" charset="0"/>
              </a:rPr>
              <a:t>Semilunar</a:t>
            </a:r>
            <a:r>
              <a:rPr lang="en-US" sz="3000" dirty="0">
                <a:solidFill>
                  <a:srgbClr val="000000"/>
                </a:solidFill>
                <a:latin typeface="Calibri" pitchFamily="34" charset="0"/>
              </a:rPr>
              <a:t>, or just </a:t>
            </a:r>
            <a:r>
              <a:rPr lang="en-US" sz="3000" u="sng" dirty="0">
                <a:solidFill>
                  <a:srgbClr val="000000"/>
                </a:solidFill>
                <a:latin typeface="Calibri" pitchFamily="34" charset="0"/>
              </a:rPr>
              <a:t>pulmonary valve</a:t>
            </a:r>
            <a:r>
              <a:rPr lang="en-US" sz="3000" dirty="0">
                <a:solidFill>
                  <a:srgbClr val="000000"/>
                </a:solidFill>
                <a:latin typeface="Calibri" pitchFamily="34" charset="0"/>
              </a:rPr>
              <a:t>. Between the right ventricle and the pulmonary artery</a:t>
            </a:r>
            <a:endParaRPr lang="en-US" dirty="0">
              <a:latin typeface="Calibri" pitchFamily="34" charset="0"/>
            </a:endParaRPr>
          </a:p>
          <a:p>
            <a:pPr>
              <a:lnSpc>
                <a:spcPct val="95000"/>
              </a:lnSpc>
              <a:buClr>
                <a:srgbClr val="000000"/>
              </a:buClr>
              <a:buSzPct val="100000"/>
            </a:pPr>
            <a:endParaRPr lang="en-US" sz="3000" dirty="0">
              <a:solidFill>
                <a:srgbClr val="00000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51448"/>
            <a:ext cx="4114800" cy="4040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6248" y="0"/>
            <a:ext cx="4877753" cy="5286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70" name="Text Box 6"/>
          <p:cNvSpPr txBox="1">
            <a:spLocks noChangeArrowheads="1"/>
          </p:cNvSpPr>
          <p:nvPr/>
        </p:nvSpPr>
        <p:spPr bwMode="auto">
          <a:xfrm>
            <a:off x="192882" y="4379119"/>
            <a:ext cx="4263390" cy="2090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>
            <a:spAutoFit/>
          </a:bodyPr>
          <a:lstStyle/>
          <a:p>
            <a:pPr>
              <a:lnSpc>
                <a:spcPct val="95000"/>
              </a:lnSpc>
              <a:buFont typeface="Arial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Mitral = bicuspid (left side)</a:t>
            </a:r>
          </a:p>
          <a:p>
            <a:pPr>
              <a:lnSpc>
                <a:spcPct val="95000"/>
              </a:lnSpc>
              <a:buFont typeface="Arial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Tricuspid (right side)</a:t>
            </a:r>
            <a:endParaRPr lang="en-US" dirty="0">
              <a:latin typeface="Calibri" pitchFamily="34" charset="0"/>
            </a:endParaRPr>
          </a:p>
          <a:p>
            <a:pPr>
              <a:lnSpc>
                <a:spcPct val="95000"/>
              </a:lnSpc>
              <a:buFont typeface="Arial" pitchFamily="34" charset="0"/>
              <a:buChar char="•"/>
            </a:pPr>
            <a:endParaRPr lang="en-US" sz="2800" dirty="0">
              <a:solidFill>
                <a:srgbClr val="000000"/>
              </a:solidFill>
              <a:latin typeface="Calibri" pitchFamily="34" charset="0"/>
            </a:endParaRPr>
          </a:p>
          <a:p>
            <a:pPr>
              <a:lnSpc>
                <a:spcPct val="95000"/>
              </a:lnSpc>
              <a:buFont typeface="Arial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Aortic and Pulmonary are both </a:t>
            </a:r>
            <a:r>
              <a:rPr lang="en-US" sz="2800" dirty="0" err="1">
                <a:solidFill>
                  <a:srgbClr val="000000"/>
                </a:solidFill>
                <a:latin typeface="Calibri" pitchFamily="34" charset="0"/>
              </a:rPr>
              <a:t>semilunar</a:t>
            </a:r>
            <a:r>
              <a:rPr lang="en-US" sz="2800" dirty="0">
                <a:solidFill>
                  <a:srgbClr val="000000"/>
                </a:solidFill>
                <a:latin typeface="Calibri" pitchFamily="34" charset="0"/>
              </a:rPr>
              <a:t> valves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708</TotalTime>
  <Words>353</Words>
  <Application>Microsoft Office PowerPoint</Application>
  <PresentationFormat>On-screen Show (4:3)</PresentationFormat>
  <Paragraphs>34</Paragraphs>
  <Slides>10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Calibri</vt:lpstr>
      <vt:lpstr>Courier New</vt:lpstr>
      <vt:lpstr>Office Theme</vt:lpstr>
      <vt:lpstr>Cardiovascular System</vt:lpstr>
      <vt:lpstr>Cardiovascular System</vt:lpstr>
      <vt:lpstr>Structure of the Heart</vt:lpstr>
      <vt:lpstr>PowerPoint Presentation</vt:lpstr>
      <vt:lpstr>PowerPoint Presentation</vt:lpstr>
      <vt:lpstr>Heart Chambers &amp; Valves</vt:lpstr>
      <vt:lpstr>PowerPoint Presentation</vt:lpstr>
      <vt:lpstr>PowerPoint Presentation</vt:lpstr>
      <vt:lpstr>PowerPoint Presentation</vt:lpstr>
      <vt:lpstr>Path of Blood Flow</vt:lpstr>
    </vt:vector>
  </TitlesOfParts>
  <Company>fcps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Cardiovascular System</dc:title>
  <dc:creator>jdhowell</dc:creator>
  <cp:lastModifiedBy>Kubajak, Jenny</cp:lastModifiedBy>
  <cp:revision>16</cp:revision>
  <dcterms:created xsi:type="dcterms:W3CDTF">2016-07-22T14:29:15Z</dcterms:created>
  <dcterms:modified xsi:type="dcterms:W3CDTF">2018-09-25T12:55:25Z</dcterms:modified>
</cp:coreProperties>
</file>