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56" r:id="rId15"/>
    <p:sldId id="257" r:id="rId16"/>
    <p:sldId id="258" r:id="rId17"/>
    <p:sldId id="259" r:id="rId18"/>
    <p:sldId id="260" r:id="rId19"/>
    <p:sldId id="261" r:id="rId20"/>
    <p:sldId id="262" r:id="rId21"/>
    <p:sldId id="263" r:id="rId22"/>
    <p:sldId id="264" r:id="rId23"/>
    <p:sldId id="265" r:id="rId24"/>
    <p:sldId id="273" r:id="rId25"/>
    <p:sldId id="266" r:id="rId26"/>
    <p:sldId id="267" r:id="rId27"/>
    <p:sldId id="268" r:id="rId28"/>
    <p:sldId id="269" r:id="rId29"/>
    <p:sldId id="270" r:id="rId30"/>
    <p:sldId id="271" r:id="rId31"/>
    <p:sldId id="27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16E73-7895-466A-9EF0-E2EC934A81B3}" type="datetimeFigureOut">
              <a:rPr lang="en-US" smtClean="0"/>
              <a:t>10/3/2018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53C742D-BBB1-4566-AB25-1266BB80D45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158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16E73-7895-466A-9EF0-E2EC934A81B3}"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C742D-BBB1-4566-AB25-1266BB80D45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762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16E73-7895-466A-9EF0-E2EC934A81B3}"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C742D-BBB1-4566-AB25-1266BB80D45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997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16E73-7895-466A-9EF0-E2EC934A81B3}"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C742D-BBB1-4566-AB25-1266BB80D45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88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816E73-7895-466A-9EF0-E2EC934A81B3}"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C742D-BBB1-4566-AB25-1266BB80D45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669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816E73-7895-466A-9EF0-E2EC934A81B3}"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C742D-BBB1-4566-AB25-1266BB80D45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717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816E73-7895-466A-9EF0-E2EC934A81B3}"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C742D-BBB1-4566-AB25-1266BB80D45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521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816E73-7895-466A-9EF0-E2EC934A81B3}"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C742D-BBB1-4566-AB25-1266BB80D45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4093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16E73-7895-466A-9EF0-E2EC934A81B3}"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C742D-BBB1-4566-AB25-1266BB80D45C}" type="slidenum">
              <a:rPr lang="en-US" smtClean="0"/>
              <a:t>‹#›</a:t>
            </a:fld>
            <a:endParaRPr lang="en-US"/>
          </a:p>
        </p:txBody>
      </p:sp>
    </p:spTree>
    <p:extLst>
      <p:ext uri="{BB962C8B-B14F-4D97-AF65-F5344CB8AC3E}">
        <p14:creationId xmlns:p14="http://schemas.microsoft.com/office/powerpoint/2010/main" val="159965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816E73-7895-466A-9EF0-E2EC934A81B3}"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C742D-BBB1-4566-AB25-1266BB80D45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557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1816E73-7895-466A-9EF0-E2EC934A81B3}" type="datetimeFigureOut">
              <a:rPr lang="en-US" smtClean="0"/>
              <a:t>10/3/2018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53C742D-BBB1-4566-AB25-1266BB80D45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035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1816E73-7895-466A-9EF0-E2EC934A81B3}" type="datetimeFigureOut">
              <a:rPr lang="en-US" smtClean="0"/>
              <a:t>10/3/2018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53C742D-BBB1-4566-AB25-1266BB80D45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22530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27436F-91B9-4DD9-BB93-F97306482E14}"/>
              </a:ext>
            </a:extLst>
          </p:cNvPr>
          <p:cNvSpPr>
            <a:spLocks noGrp="1"/>
          </p:cNvSpPr>
          <p:nvPr>
            <p:ph type="title"/>
          </p:nvPr>
        </p:nvSpPr>
        <p:spPr>
          <a:xfrm>
            <a:off x="766071" y="233389"/>
            <a:ext cx="10292852" cy="1059305"/>
          </a:xfrm>
        </p:spPr>
        <p:txBody>
          <a:bodyPr/>
          <a:lstStyle/>
          <a:p>
            <a:r>
              <a:rPr lang="en-US"/>
              <a:t>Biology A-day 9/18/18</a:t>
            </a:r>
            <a:endParaRPr lang="en-US" dirty="0"/>
          </a:p>
        </p:txBody>
      </p:sp>
      <p:sp>
        <p:nvSpPr>
          <p:cNvPr id="5" name="Content Placeholder 4">
            <a:extLst>
              <a:ext uri="{FF2B5EF4-FFF2-40B4-BE49-F238E27FC236}">
                <a16:creationId xmlns:a16="http://schemas.microsoft.com/office/drawing/2014/main" id="{F56B49E7-CA04-4FAE-BFC6-A4242F451D08}"/>
              </a:ext>
            </a:extLst>
          </p:cNvPr>
          <p:cNvSpPr>
            <a:spLocks noGrp="1"/>
          </p:cNvSpPr>
          <p:nvPr>
            <p:ph sz="half" idx="1"/>
          </p:nvPr>
        </p:nvSpPr>
        <p:spPr>
          <a:xfrm>
            <a:off x="3517" y="1432394"/>
            <a:ext cx="6092483" cy="3595279"/>
          </a:xfrm>
        </p:spPr>
        <p:txBody>
          <a:bodyPr>
            <a:normAutofit fontScale="25000" lnSpcReduction="20000"/>
          </a:bodyPr>
          <a:lstStyle/>
          <a:p>
            <a:pPr marL="0" indent="0">
              <a:buNone/>
            </a:pPr>
            <a:r>
              <a:rPr lang="en-US" sz="6400" dirty="0" err="1"/>
              <a:t>Bellringer</a:t>
            </a:r>
            <a:endParaRPr lang="en-US" sz="6400" dirty="0"/>
          </a:p>
          <a:p>
            <a:r>
              <a:rPr lang="en-US" sz="6400" dirty="0"/>
              <a:t>Cellular respiration is…</a:t>
            </a:r>
          </a:p>
          <a:p>
            <a:pPr marL="0" indent="0">
              <a:buNone/>
            </a:pPr>
            <a:r>
              <a:rPr lang="en-US" sz="6400" b="1" dirty="0"/>
              <a:t>a. </a:t>
            </a:r>
            <a:r>
              <a:rPr lang="en-US" sz="6400" dirty="0"/>
              <a:t>the decomposition of fats and proteins to produce energy the chloroplast can use.</a:t>
            </a:r>
          </a:p>
          <a:p>
            <a:pPr marL="0" indent="0">
              <a:buNone/>
            </a:pPr>
            <a:r>
              <a:rPr lang="en-US" sz="6400" b="1" dirty="0"/>
              <a:t>b. </a:t>
            </a:r>
            <a:r>
              <a:rPr lang="en-US" sz="6400" dirty="0"/>
              <a:t>a process that occurs in both plants and animals, as well as other kingdoms	</a:t>
            </a:r>
          </a:p>
          <a:p>
            <a:pPr marL="0" indent="0">
              <a:buNone/>
            </a:pPr>
            <a:r>
              <a:rPr lang="en-US" sz="6400" b="1" dirty="0"/>
              <a:t>c. </a:t>
            </a:r>
            <a:r>
              <a:rPr lang="en-US" sz="6400" dirty="0"/>
              <a:t>the controlled release of energy from organic compounds to produce ATP</a:t>
            </a:r>
          </a:p>
          <a:p>
            <a:pPr marL="0" indent="0">
              <a:buNone/>
            </a:pPr>
            <a:r>
              <a:rPr lang="en-US" sz="6400" b="1" dirty="0"/>
              <a:t>d. </a:t>
            </a:r>
            <a:r>
              <a:rPr lang="en-US" sz="6400" dirty="0"/>
              <a:t>B and C</a:t>
            </a:r>
          </a:p>
          <a:p>
            <a:r>
              <a:rPr lang="en-US" sz="6400" dirty="0"/>
              <a:t>In what organisms does alcoholic fermentation take place?</a:t>
            </a:r>
          </a:p>
          <a:p>
            <a:pPr marL="0" indent="0">
              <a:buNone/>
            </a:pPr>
            <a:r>
              <a:rPr lang="en-US" sz="6400" b="1" dirty="0"/>
              <a:t>a.  </a:t>
            </a:r>
            <a:r>
              <a:rPr lang="en-US" sz="6400" dirty="0"/>
              <a:t>Yeast and some bacteria	</a:t>
            </a:r>
          </a:p>
          <a:p>
            <a:pPr marL="0" indent="0">
              <a:buNone/>
            </a:pPr>
            <a:r>
              <a:rPr lang="en-US" sz="6400" b="1" dirty="0"/>
              <a:t>b. </a:t>
            </a:r>
            <a:r>
              <a:rPr lang="en-US" sz="6400" dirty="0"/>
              <a:t>Fruit flies	</a:t>
            </a:r>
          </a:p>
          <a:p>
            <a:pPr marL="0" indent="0">
              <a:buNone/>
            </a:pPr>
            <a:r>
              <a:rPr lang="en-US" sz="6400" b="1" dirty="0"/>
              <a:t>c. </a:t>
            </a:r>
            <a:r>
              <a:rPr lang="en-US" sz="6400" dirty="0"/>
              <a:t>Viruses	</a:t>
            </a:r>
          </a:p>
          <a:p>
            <a:pPr marL="0" indent="0">
              <a:buNone/>
            </a:pPr>
            <a:r>
              <a:rPr lang="en-US" sz="6400" b="1" dirty="0"/>
              <a:t>d. </a:t>
            </a:r>
            <a:r>
              <a:rPr lang="en-US" sz="6400" dirty="0"/>
              <a:t>Plants</a:t>
            </a:r>
          </a:p>
          <a:p>
            <a:endParaRPr lang="en-US" dirty="0"/>
          </a:p>
        </p:txBody>
      </p:sp>
      <p:sp>
        <p:nvSpPr>
          <p:cNvPr id="6" name="Content Placeholder 5">
            <a:extLst>
              <a:ext uri="{FF2B5EF4-FFF2-40B4-BE49-F238E27FC236}">
                <a16:creationId xmlns:a16="http://schemas.microsoft.com/office/drawing/2014/main" id="{389B1FC4-8FCE-46A4-A7E0-04086C06EAF4}"/>
              </a:ext>
            </a:extLst>
          </p:cNvPr>
          <p:cNvSpPr>
            <a:spLocks noGrp="1"/>
          </p:cNvSpPr>
          <p:nvPr>
            <p:ph sz="half" idx="2"/>
          </p:nvPr>
        </p:nvSpPr>
        <p:spPr/>
        <p:txBody>
          <a:bodyPr>
            <a:normAutofit fontScale="25000" lnSpcReduction="20000"/>
          </a:bodyPr>
          <a:lstStyle/>
          <a:p>
            <a:pPr marL="0" indent="0">
              <a:buNone/>
            </a:pPr>
            <a:r>
              <a:rPr lang="en-US" sz="7200" dirty="0"/>
              <a:t>Agenda</a:t>
            </a:r>
          </a:p>
          <a:p>
            <a:r>
              <a:rPr lang="en-US" sz="7200" dirty="0" err="1"/>
              <a:t>Bellringer</a:t>
            </a:r>
            <a:endParaRPr lang="en-US" sz="7200" dirty="0"/>
          </a:p>
          <a:p>
            <a:r>
              <a:rPr lang="en-US" sz="7200" dirty="0"/>
              <a:t>Test Corrections</a:t>
            </a:r>
          </a:p>
          <a:p>
            <a:r>
              <a:rPr lang="en-US" sz="7200" dirty="0"/>
              <a:t>Carbon Cycle Introduction</a:t>
            </a:r>
          </a:p>
          <a:p>
            <a:endParaRPr lang="en-US" dirty="0"/>
          </a:p>
        </p:txBody>
      </p:sp>
    </p:spTree>
    <p:extLst>
      <p:ext uri="{BB962C8B-B14F-4D97-AF65-F5344CB8AC3E}">
        <p14:creationId xmlns:p14="http://schemas.microsoft.com/office/powerpoint/2010/main" val="112869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36CFC-3B1C-4D23-B16A-C9587C3F516C}"/>
              </a:ext>
            </a:extLst>
          </p:cNvPr>
          <p:cNvSpPr>
            <a:spLocks noGrp="1"/>
          </p:cNvSpPr>
          <p:nvPr>
            <p:ph type="title"/>
          </p:nvPr>
        </p:nvSpPr>
        <p:spPr/>
        <p:txBody>
          <a:bodyPr/>
          <a:lstStyle/>
          <a:p>
            <a:r>
              <a:rPr lang="en-US" dirty="0"/>
              <a:t>Biology A-Day 10/2/18</a:t>
            </a:r>
          </a:p>
        </p:txBody>
      </p:sp>
      <p:sp>
        <p:nvSpPr>
          <p:cNvPr id="3" name="Content Placeholder 2">
            <a:extLst>
              <a:ext uri="{FF2B5EF4-FFF2-40B4-BE49-F238E27FC236}">
                <a16:creationId xmlns:a16="http://schemas.microsoft.com/office/drawing/2014/main" id="{08FD8DB3-9E31-4385-BEED-5E37EF82C680}"/>
              </a:ext>
            </a:extLst>
          </p:cNvPr>
          <p:cNvSpPr>
            <a:spLocks noGrp="1"/>
          </p:cNvSpPr>
          <p:nvPr>
            <p:ph sz="half" idx="1"/>
          </p:nvPr>
        </p:nvSpPr>
        <p:spPr/>
        <p:txBody>
          <a:bodyPr>
            <a:normAutofit lnSpcReduction="10000"/>
          </a:bodyPr>
          <a:lstStyle/>
          <a:p>
            <a:pPr marL="0" indent="0">
              <a:buNone/>
            </a:pPr>
            <a:r>
              <a:rPr lang="en-US" dirty="0" err="1"/>
              <a:t>Bellringer</a:t>
            </a:r>
            <a:endParaRPr lang="en-US" dirty="0"/>
          </a:p>
          <a:p>
            <a:pPr marL="0" indent="0">
              <a:buNone/>
            </a:pPr>
            <a:endParaRPr lang="en-US" dirty="0"/>
          </a:p>
          <a:p>
            <a:pPr marL="0" indent="0">
              <a:buNone/>
            </a:pPr>
            <a:r>
              <a:rPr lang="en-US" dirty="0"/>
              <a:t>What do carbon emissions do to the atmosphere?</a:t>
            </a:r>
          </a:p>
          <a:p>
            <a:pPr marL="0" indent="0">
              <a:buNone/>
            </a:pPr>
            <a:endParaRPr lang="en-US" dirty="0"/>
          </a:p>
          <a:p>
            <a:pPr marL="0" indent="0">
              <a:buNone/>
            </a:pPr>
            <a:r>
              <a:rPr lang="en-US" dirty="0"/>
              <a:t>Would fast food have a higher carbon footprint than home cooked food if they come from the same place?</a:t>
            </a:r>
          </a:p>
        </p:txBody>
      </p:sp>
      <p:sp>
        <p:nvSpPr>
          <p:cNvPr id="4" name="Content Placeholder 3">
            <a:extLst>
              <a:ext uri="{FF2B5EF4-FFF2-40B4-BE49-F238E27FC236}">
                <a16:creationId xmlns:a16="http://schemas.microsoft.com/office/drawing/2014/main" id="{4E581A03-C3AD-4040-8B31-D90F069BCF2E}"/>
              </a:ext>
            </a:extLst>
          </p:cNvPr>
          <p:cNvSpPr>
            <a:spLocks noGrp="1"/>
          </p:cNvSpPr>
          <p:nvPr>
            <p:ph sz="half" idx="2"/>
          </p:nvPr>
        </p:nvSpPr>
        <p:spPr/>
        <p:txBody>
          <a:bodyPr>
            <a:normAutofit lnSpcReduction="10000"/>
          </a:bodyPr>
          <a:lstStyle/>
          <a:p>
            <a:pPr marL="0" indent="0">
              <a:buNone/>
            </a:pPr>
            <a:r>
              <a:rPr lang="en-US" dirty="0"/>
              <a:t>Agenda</a:t>
            </a:r>
          </a:p>
          <a:p>
            <a:r>
              <a:rPr lang="en-US" dirty="0" err="1"/>
              <a:t>Bellringer</a:t>
            </a:r>
            <a:endParaRPr lang="en-US" dirty="0"/>
          </a:p>
          <a:p>
            <a:r>
              <a:rPr lang="en-US" dirty="0"/>
              <a:t>Citations for PBL</a:t>
            </a:r>
          </a:p>
          <a:p>
            <a:r>
              <a:rPr lang="en-US" dirty="0"/>
              <a:t>Last day of research</a:t>
            </a:r>
          </a:p>
        </p:txBody>
      </p:sp>
    </p:spTree>
    <p:extLst>
      <p:ext uri="{BB962C8B-B14F-4D97-AF65-F5344CB8AC3E}">
        <p14:creationId xmlns:p14="http://schemas.microsoft.com/office/powerpoint/2010/main" val="1255889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17C9-AF9E-43EC-9DF0-B1AEFE7EF079}"/>
              </a:ext>
            </a:extLst>
          </p:cNvPr>
          <p:cNvSpPr>
            <a:spLocks noGrp="1"/>
          </p:cNvSpPr>
          <p:nvPr>
            <p:ph type="title"/>
          </p:nvPr>
        </p:nvSpPr>
        <p:spPr/>
        <p:txBody>
          <a:bodyPr/>
          <a:lstStyle/>
          <a:p>
            <a:r>
              <a:rPr lang="en-US"/>
              <a:t>Biology A-day 10/2/18</a:t>
            </a:r>
            <a:endParaRPr lang="en-US" dirty="0"/>
          </a:p>
        </p:txBody>
      </p:sp>
      <p:sp>
        <p:nvSpPr>
          <p:cNvPr id="3" name="Content Placeholder 2">
            <a:extLst>
              <a:ext uri="{FF2B5EF4-FFF2-40B4-BE49-F238E27FC236}">
                <a16:creationId xmlns:a16="http://schemas.microsoft.com/office/drawing/2014/main" id="{9FAAEBEB-E3E2-4A7A-9CBE-DE2FB4F30CBC}"/>
              </a:ext>
            </a:extLst>
          </p:cNvPr>
          <p:cNvSpPr>
            <a:spLocks noGrp="1"/>
          </p:cNvSpPr>
          <p:nvPr>
            <p:ph sz="half" idx="1"/>
          </p:nvPr>
        </p:nvSpPr>
        <p:spPr/>
        <p:txBody>
          <a:bodyPr>
            <a:normAutofit fontScale="85000" lnSpcReduction="10000"/>
          </a:bodyPr>
          <a:lstStyle/>
          <a:p>
            <a:pPr marL="0" indent="0">
              <a:buNone/>
            </a:pPr>
            <a:r>
              <a:rPr lang="en-US" dirty="0" err="1"/>
              <a:t>Bellringer</a:t>
            </a:r>
            <a:endParaRPr lang="en-US" dirty="0"/>
          </a:p>
          <a:p>
            <a:pPr marL="0" indent="0">
              <a:buNone/>
            </a:pPr>
            <a:endParaRPr lang="en-US" dirty="0"/>
          </a:p>
          <a:p>
            <a:pPr marL="0" indent="0">
              <a:buNone/>
            </a:pPr>
            <a:r>
              <a:rPr lang="en-US" dirty="0"/>
              <a:t>What do carbon emissions do to the atmosphere?</a:t>
            </a:r>
          </a:p>
          <a:p>
            <a:pPr marL="0" indent="0">
              <a:buNone/>
            </a:pPr>
            <a:r>
              <a:rPr lang="en-US" dirty="0"/>
              <a:t>	</a:t>
            </a:r>
            <a:r>
              <a:rPr lang="en-US" dirty="0">
                <a:highlight>
                  <a:srgbClr val="FFFF00"/>
                </a:highlight>
              </a:rPr>
              <a:t>trap heat</a:t>
            </a:r>
          </a:p>
          <a:p>
            <a:pPr marL="0" indent="0">
              <a:buNone/>
            </a:pPr>
            <a:endParaRPr lang="en-US" dirty="0"/>
          </a:p>
          <a:p>
            <a:pPr marL="0" indent="0">
              <a:buNone/>
            </a:pPr>
            <a:r>
              <a:rPr lang="en-US" dirty="0"/>
              <a:t>Would fast food have a higher carbon footprint than home cooked food if they come from the same place?</a:t>
            </a:r>
          </a:p>
          <a:p>
            <a:pPr marL="0" indent="0">
              <a:buNone/>
            </a:pPr>
            <a:r>
              <a:rPr lang="en-US" dirty="0"/>
              <a:t>	</a:t>
            </a:r>
            <a:r>
              <a:rPr lang="en-US" dirty="0">
                <a:highlight>
                  <a:srgbClr val="FFFF00"/>
                </a:highlight>
              </a:rPr>
              <a:t>Yes, because of the way it is cooked</a:t>
            </a:r>
          </a:p>
          <a:p>
            <a:endParaRPr lang="en-US" dirty="0"/>
          </a:p>
        </p:txBody>
      </p:sp>
      <p:sp>
        <p:nvSpPr>
          <p:cNvPr id="4" name="Content Placeholder 3">
            <a:extLst>
              <a:ext uri="{FF2B5EF4-FFF2-40B4-BE49-F238E27FC236}">
                <a16:creationId xmlns:a16="http://schemas.microsoft.com/office/drawing/2014/main" id="{9F76350C-F5BF-407C-99C2-B35AFE6B9165}"/>
              </a:ext>
            </a:extLst>
          </p:cNvPr>
          <p:cNvSpPr>
            <a:spLocks noGrp="1"/>
          </p:cNvSpPr>
          <p:nvPr>
            <p:ph sz="half" idx="2"/>
          </p:nvPr>
        </p:nvSpPr>
        <p:spPr/>
        <p:txBody>
          <a:bodyPr>
            <a:normAutofit fontScale="85000" lnSpcReduction="10000"/>
          </a:bodyPr>
          <a:lstStyle/>
          <a:p>
            <a:pPr marL="0" indent="0">
              <a:buNone/>
            </a:pPr>
            <a:r>
              <a:rPr lang="en-US" dirty="0"/>
              <a:t>Agenda</a:t>
            </a:r>
          </a:p>
          <a:p>
            <a:r>
              <a:rPr lang="en-US" dirty="0" err="1"/>
              <a:t>Bellringer</a:t>
            </a:r>
            <a:endParaRPr lang="en-US" dirty="0"/>
          </a:p>
          <a:p>
            <a:r>
              <a:rPr lang="en-US" dirty="0"/>
              <a:t>Citations for PBL</a:t>
            </a:r>
          </a:p>
          <a:p>
            <a:r>
              <a:rPr lang="en-US" dirty="0"/>
              <a:t>Last day of research</a:t>
            </a:r>
          </a:p>
          <a:p>
            <a:endParaRPr lang="en-US" dirty="0"/>
          </a:p>
        </p:txBody>
      </p:sp>
    </p:spTree>
    <p:extLst>
      <p:ext uri="{BB962C8B-B14F-4D97-AF65-F5344CB8AC3E}">
        <p14:creationId xmlns:p14="http://schemas.microsoft.com/office/powerpoint/2010/main" val="3690866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8C7E-B7DB-448E-98BE-28C69BB02E38}"/>
              </a:ext>
            </a:extLst>
          </p:cNvPr>
          <p:cNvSpPr>
            <a:spLocks noGrp="1"/>
          </p:cNvSpPr>
          <p:nvPr>
            <p:ph type="title"/>
          </p:nvPr>
        </p:nvSpPr>
        <p:spPr/>
        <p:txBody>
          <a:bodyPr/>
          <a:lstStyle/>
          <a:p>
            <a:r>
              <a:rPr lang="en-US" dirty="0"/>
              <a:t>Biology A-day 10/8/18</a:t>
            </a:r>
          </a:p>
        </p:txBody>
      </p:sp>
      <p:sp>
        <p:nvSpPr>
          <p:cNvPr id="3" name="Content Placeholder 2">
            <a:extLst>
              <a:ext uri="{FF2B5EF4-FFF2-40B4-BE49-F238E27FC236}">
                <a16:creationId xmlns:a16="http://schemas.microsoft.com/office/drawing/2014/main" id="{F04365EE-0E71-4945-B049-F22B79D6B7C8}"/>
              </a:ext>
            </a:extLst>
          </p:cNvPr>
          <p:cNvSpPr>
            <a:spLocks noGrp="1"/>
          </p:cNvSpPr>
          <p:nvPr>
            <p:ph sz="half" idx="1"/>
          </p:nvPr>
        </p:nvSpPr>
        <p:spPr/>
        <p:txBody>
          <a:bodyPr/>
          <a:lstStyle/>
          <a:p>
            <a:pPr marL="0" indent="0">
              <a:buNone/>
            </a:pPr>
            <a:r>
              <a:rPr lang="en-US" dirty="0" err="1"/>
              <a:t>Bellringer</a:t>
            </a:r>
            <a:endParaRPr lang="en-US" dirty="0"/>
          </a:p>
          <a:p>
            <a:endParaRPr lang="en-US" dirty="0"/>
          </a:p>
          <a:p>
            <a:r>
              <a:rPr lang="en-US" dirty="0"/>
              <a:t>How does beef have carbon in it?</a:t>
            </a:r>
          </a:p>
          <a:p>
            <a:endParaRPr lang="en-US" dirty="0"/>
          </a:p>
          <a:p>
            <a:r>
              <a:rPr lang="en-US" dirty="0"/>
              <a:t>How do vegetables have carbon in them?</a:t>
            </a:r>
          </a:p>
        </p:txBody>
      </p:sp>
      <p:sp>
        <p:nvSpPr>
          <p:cNvPr id="4" name="Content Placeholder 3">
            <a:extLst>
              <a:ext uri="{FF2B5EF4-FFF2-40B4-BE49-F238E27FC236}">
                <a16:creationId xmlns:a16="http://schemas.microsoft.com/office/drawing/2014/main" id="{754292D7-5FE7-4553-BDF1-4A5620E2221D}"/>
              </a:ext>
            </a:extLst>
          </p:cNvPr>
          <p:cNvSpPr>
            <a:spLocks noGrp="1"/>
          </p:cNvSpPr>
          <p:nvPr>
            <p:ph sz="half" idx="2"/>
          </p:nvPr>
        </p:nvSpPr>
        <p:spPr/>
        <p:txBody>
          <a:bodyPr/>
          <a:lstStyle/>
          <a:p>
            <a:pPr marL="0" indent="0">
              <a:buNone/>
            </a:pPr>
            <a:r>
              <a:rPr lang="en-US" dirty="0"/>
              <a:t>Agenda</a:t>
            </a:r>
          </a:p>
          <a:p>
            <a:r>
              <a:rPr lang="en-US" dirty="0" err="1"/>
              <a:t>Bellringer</a:t>
            </a:r>
            <a:endParaRPr lang="en-US" dirty="0"/>
          </a:p>
          <a:p>
            <a:r>
              <a:rPr lang="en-US" dirty="0"/>
              <a:t>Last minute finishes</a:t>
            </a:r>
          </a:p>
          <a:p>
            <a:r>
              <a:rPr lang="en-US" dirty="0"/>
              <a:t>Presentations</a:t>
            </a:r>
          </a:p>
        </p:txBody>
      </p:sp>
    </p:spTree>
    <p:extLst>
      <p:ext uri="{BB962C8B-B14F-4D97-AF65-F5344CB8AC3E}">
        <p14:creationId xmlns:p14="http://schemas.microsoft.com/office/powerpoint/2010/main" val="4101500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383E-6CEE-436E-A3EA-3DF5F77ECFF5}"/>
              </a:ext>
            </a:extLst>
          </p:cNvPr>
          <p:cNvSpPr>
            <a:spLocks noGrp="1"/>
          </p:cNvSpPr>
          <p:nvPr>
            <p:ph type="title"/>
          </p:nvPr>
        </p:nvSpPr>
        <p:spPr/>
        <p:txBody>
          <a:bodyPr/>
          <a:lstStyle/>
          <a:p>
            <a:r>
              <a:rPr lang="en-US"/>
              <a:t>Biology A-day 10/8/18</a:t>
            </a:r>
            <a:endParaRPr lang="en-US" dirty="0"/>
          </a:p>
        </p:txBody>
      </p:sp>
      <p:sp>
        <p:nvSpPr>
          <p:cNvPr id="3" name="Content Placeholder 2">
            <a:extLst>
              <a:ext uri="{FF2B5EF4-FFF2-40B4-BE49-F238E27FC236}">
                <a16:creationId xmlns:a16="http://schemas.microsoft.com/office/drawing/2014/main" id="{BC1A9CA1-5FA2-4E66-8395-3922CA8ECDB9}"/>
              </a:ext>
            </a:extLst>
          </p:cNvPr>
          <p:cNvSpPr>
            <a:spLocks noGrp="1"/>
          </p:cNvSpPr>
          <p:nvPr>
            <p:ph sz="half" idx="1"/>
          </p:nvPr>
        </p:nvSpPr>
        <p:spPr/>
        <p:txBody>
          <a:bodyPr/>
          <a:lstStyle/>
          <a:p>
            <a:pPr marL="0" indent="0">
              <a:buNone/>
            </a:pPr>
            <a:r>
              <a:rPr lang="en-US" dirty="0" err="1"/>
              <a:t>Bellringer</a:t>
            </a:r>
            <a:endParaRPr lang="en-US" dirty="0"/>
          </a:p>
          <a:p>
            <a:endParaRPr lang="en-US" dirty="0"/>
          </a:p>
          <a:p>
            <a:r>
              <a:rPr lang="en-US" dirty="0"/>
              <a:t>How does beef have carbon in it?</a:t>
            </a:r>
          </a:p>
          <a:p>
            <a:pPr lvl="1"/>
            <a:r>
              <a:rPr lang="en-US" dirty="0">
                <a:highlight>
                  <a:srgbClr val="FFFF00"/>
                </a:highlight>
              </a:rPr>
              <a:t>Cows get carbon from eating grass/plants</a:t>
            </a:r>
          </a:p>
          <a:p>
            <a:r>
              <a:rPr lang="en-US" dirty="0"/>
              <a:t>How do vegetables have carbon in them?</a:t>
            </a:r>
          </a:p>
          <a:p>
            <a:pPr lvl="1"/>
            <a:r>
              <a:rPr lang="en-US" dirty="0">
                <a:highlight>
                  <a:srgbClr val="FFFF00"/>
                </a:highlight>
              </a:rPr>
              <a:t>Photosynthesis</a:t>
            </a:r>
          </a:p>
          <a:p>
            <a:endParaRPr lang="en-US" dirty="0"/>
          </a:p>
        </p:txBody>
      </p:sp>
      <p:sp>
        <p:nvSpPr>
          <p:cNvPr id="4" name="Content Placeholder 3">
            <a:extLst>
              <a:ext uri="{FF2B5EF4-FFF2-40B4-BE49-F238E27FC236}">
                <a16:creationId xmlns:a16="http://schemas.microsoft.com/office/drawing/2014/main" id="{F150D09F-797B-453F-A41B-D393B94F006E}"/>
              </a:ext>
            </a:extLst>
          </p:cNvPr>
          <p:cNvSpPr>
            <a:spLocks noGrp="1"/>
          </p:cNvSpPr>
          <p:nvPr>
            <p:ph sz="half" idx="2"/>
          </p:nvPr>
        </p:nvSpPr>
        <p:spPr/>
        <p:txBody>
          <a:bodyPr/>
          <a:lstStyle/>
          <a:p>
            <a:pPr marL="0" indent="0">
              <a:buNone/>
            </a:pPr>
            <a:r>
              <a:rPr lang="en-US" dirty="0"/>
              <a:t>Agenda</a:t>
            </a:r>
          </a:p>
          <a:p>
            <a:r>
              <a:rPr lang="en-US" dirty="0" err="1"/>
              <a:t>Bellringer</a:t>
            </a:r>
            <a:endParaRPr lang="en-US" dirty="0"/>
          </a:p>
          <a:p>
            <a:r>
              <a:rPr lang="en-US" dirty="0"/>
              <a:t>Last minute finishes</a:t>
            </a:r>
          </a:p>
          <a:p>
            <a:r>
              <a:rPr lang="en-US" dirty="0"/>
              <a:t>Presentations</a:t>
            </a:r>
          </a:p>
          <a:p>
            <a:endParaRPr lang="en-US" dirty="0"/>
          </a:p>
        </p:txBody>
      </p:sp>
    </p:spTree>
    <p:extLst>
      <p:ext uri="{BB962C8B-B14F-4D97-AF65-F5344CB8AC3E}">
        <p14:creationId xmlns:p14="http://schemas.microsoft.com/office/powerpoint/2010/main" val="4038695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713C-9966-499D-AD69-9AA71BAE7571}"/>
              </a:ext>
            </a:extLst>
          </p:cNvPr>
          <p:cNvSpPr>
            <a:spLocks noGrp="1"/>
          </p:cNvSpPr>
          <p:nvPr>
            <p:ph type="ctrTitle"/>
          </p:nvPr>
        </p:nvSpPr>
        <p:spPr/>
        <p:txBody>
          <a:bodyPr/>
          <a:lstStyle/>
          <a:p>
            <a:r>
              <a:rPr lang="en-US" dirty="0"/>
              <a:t>Carbon Cycle Notes</a:t>
            </a:r>
          </a:p>
        </p:txBody>
      </p:sp>
      <p:sp>
        <p:nvSpPr>
          <p:cNvPr id="3" name="Subtitle 2">
            <a:extLst>
              <a:ext uri="{FF2B5EF4-FFF2-40B4-BE49-F238E27FC236}">
                <a16:creationId xmlns:a16="http://schemas.microsoft.com/office/drawing/2014/main" id="{F72089A4-DE7A-4BAC-82D6-793BE12F023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1912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EC98-7B46-4045-AC7D-07775CADF5DD}"/>
              </a:ext>
            </a:extLst>
          </p:cNvPr>
          <p:cNvSpPr>
            <a:spLocks noGrp="1"/>
          </p:cNvSpPr>
          <p:nvPr>
            <p:ph type="title"/>
          </p:nvPr>
        </p:nvSpPr>
        <p:spPr/>
        <p:txBody>
          <a:bodyPr/>
          <a:lstStyle/>
          <a:p>
            <a:r>
              <a:rPr lang="en-US" dirty="0"/>
              <a:t>Definition of Carbon Cycle:</a:t>
            </a:r>
          </a:p>
        </p:txBody>
      </p:sp>
      <p:sp>
        <p:nvSpPr>
          <p:cNvPr id="3" name="Content Placeholder 2">
            <a:extLst>
              <a:ext uri="{FF2B5EF4-FFF2-40B4-BE49-F238E27FC236}">
                <a16:creationId xmlns:a16="http://schemas.microsoft.com/office/drawing/2014/main" id="{E9BA3D0B-376C-4165-BCE1-B3162DFD7E43}"/>
              </a:ext>
            </a:extLst>
          </p:cNvPr>
          <p:cNvSpPr>
            <a:spLocks noGrp="1"/>
          </p:cNvSpPr>
          <p:nvPr>
            <p:ph idx="1"/>
          </p:nvPr>
        </p:nvSpPr>
        <p:spPr/>
        <p:txBody>
          <a:bodyPr>
            <a:normAutofit/>
          </a:bodyPr>
          <a:lstStyle/>
          <a:p>
            <a:r>
              <a:rPr lang="en-US" sz="2800" dirty="0">
                <a:solidFill>
                  <a:schemeClr val="accent2"/>
                </a:solidFill>
              </a:rPr>
              <a:t>The series of processes by which carbon compounds are interconverted in the environment</a:t>
            </a:r>
            <a:r>
              <a:rPr lang="en-US" sz="2800" dirty="0"/>
              <a:t>, involving the incorporation of carbon dioxide into living tissue by photosynthesis and its return to the atmosphere through respiration, the decay of dead organisms and the burning of fossil fuels</a:t>
            </a:r>
          </a:p>
        </p:txBody>
      </p:sp>
    </p:spTree>
    <p:extLst>
      <p:ext uri="{BB962C8B-B14F-4D97-AF65-F5344CB8AC3E}">
        <p14:creationId xmlns:p14="http://schemas.microsoft.com/office/powerpoint/2010/main" val="1738492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B8B-E8F8-477E-A932-1592D94105DF}"/>
              </a:ext>
            </a:extLst>
          </p:cNvPr>
          <p:cNvSpPr>
            <a:spLocks noGrp="1"/>
          </p:cNvSpPr>
          <p:nvPr>
            <p:ph type="title"/>
          </p:nvPr>
        </p:nvSpPr>
        <p:spPr/>
        <p:txBody>
          <a:bodyPr/>
          <a:lstStyle/>
          <a:p>
            <a:r>
              <a:rPr lang="en-US" dirty="0"/>
              <a:t>Why is there a carbon cycle?</a:t>
            </a:r>
          </a:p>
        </p:txBody>
      </p:sp>
      <p:sp>
        <p:nvSpPr>
          <p:cNvPr id="3" name="Content Placeholder 2">
            <a:extLst>
              <a:ext uri="{FF2B5EF4-FFF2-40B4-BE49-F238E27FC236}">
                <a16:creationId xmlns:a16="http://schemas.microsoft.com/office/drawing/2014/main" id="{864F36AD-42BC-4841-BE96-E7EA63ADCA60}"/>
              </a:ext>
            </a:extLst>
          </p:cNvPr>
          <p:cNvSpPr>
            <a:spLocks noGrp="1"/>
          </p:cNvSpPr>
          <p:nvPr>
            <p:ph idx="1"/>
          </p:nvPr>
        </p:nvSpPr>
        <p:spPr/>
        <p:txBody>
          <a:bodyPr>
            <a:normAutofit fontScale="92500" lnSpcReduction="10000"/>
          </a:bodyPr>
          <a:lstStyle/>
          <a:p>
            <a:r>
              <a:rPr lang="en-US" sz="4800" dirty="0"/>
              <a:t>All living things are made of carbon! </a:t>
            </a:r>
          </a:p>
          <a:p>
            <a:endParaRPr lang="en-US" sz="4800" dirty="0"/>
          </a:p>
          <a:p>
            <a:r>
              <a:rPr lang="en-US" sz="4800" dirty="0"/>
              <a:t>Carbon is always moving, which is why it is called the Carbon Cycle.</a:t>
            </a:r>
          </a:p>
        </p:txBody>
      </p:sp>
    </p:spTree>
    <p:extLst>
      <p:ext uri="{BB962C8B-B14F-4D97-AF65-F5344CB8AC3E}">
        <p14:creationId xmlns:p14="http://schemas.microsoft.com/office/powerpoint/2010/main" val="44576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13E15-5E70-4E95-9407-18650AA5FC4F}"/>
              </a:ext>
            </a:extLst>
          </p:cNvPr>
          <p:cNvSpPr>
            <a:spLocks noGrp="1"/>
          </p:cNvSpPr>
          <p:nvPr>
            <p:ph type="title"/>
          </p:nvPr>
        </p:nvSpPr>
        <p:spPr/>
        <p:txBody>
          <a:bodyPr/>
          <a:lstStyle/>
          <a:p>
            <a:r>
              <a:rPr lang="en-US" dirty="0"/>
              <a:t>Step 1 : Carbon moves from the </a:t>
            </a:r>
            <a:r>
              <a:rPr lang="en-US" dirty="0">
                <a:solidFill>
                  <a:schemeClr val="accent2"/>
                </a:solidFill>
              </a:rPr>
              <a:t>atmosphere</a:t>
            </a:r>
            <a:r>
              <a:rPr lang="en-US" dirty="0"/>
              <a:t> to </a:t>
            </a:r>
            <a:r>
              <a:rPr lang="en-US" dirty="0">
                <a:solidFill>
                  <a:schemeClr val="accent2"/>
                </a:solidFill>
              </a:rPr>
              <a:t>plants</a:t>
            </a:r>
          </a:p>
        </p:txBody>
      </p:sp>
      <p:sp>
        <p:nvSpPr>
          <p:cNvPr id="3" name="Content Placeholder 2">
            <a:extLst>
              <a:ext uri="{FF2B5EF4-FFF2-40B4-BE49-F238E27FC236}">
                <a16:creationId xmlns:a16="http://schemas.microsoft.com/office/drawing/2014/main" id="{EAD772DE-75B3-4892-A296-CBDA85E533A9}"/>
              </a:ext>
            </a:extLst>
          </p:cNvPr>
          <p:cNvSpPr>
            <a:spLocks noGrp="1"/>
          </p:cNvSpPr>
          <p:nvPr>
            <p:ph idx="1"/>
          </p:nvPr>
        </p:nvSpPr>
        <p:spPr/>
        <p:txBody>
          <a:bodyPr>
            <a:normAutofit fontScale="92500" lnSpcReduction="10000"/>
          </a:bodyPr>
          <a:lstStyle/>
          <a:p>
            <a:r>
              <a:rPr lang="en-US" sz="4000" dirty="0"/>
              <a:t>In the atmosphere, carbon attaches to </a:t>
            </a:r>
            <a:r>
              <a:rPr lang="en-US" sz="4000" dirty="0">
                <a:solidFill>
                  <a:schemeClr val="accent2"/>
                </a:solidFill>
              </a:rPr>
              <a:t>oxygen </a:t>
            </a:r>
            <a:r>
              <a:rPr lang="en-US" sz="4000" dirty="0"/>
              <a:t>in carbon dioxide (CO</a:t>
            </a:r>
            <a:r>
              <a:rPr lang="en-US" sz="4000" baseline="-25000" dirty="0"/>
              <a:t>2</a:t>
            </a:r>
            <a:r>
              <a:rPr lang="en-US" sz="4000" dirty="0"/>
              <a:t> ) </a:t>
            </a:r>
          </a:p>
          <a:p>
            <a:endParaRPr lang="en-US" sz="4000" dirty="0"/>
          </a:p>
          <a:p>
            <a:r>
              <a:rPr lang="en-US" sz="4000" dirty="0"/>
              <a:t>Through </a:t>
            </a:r>
            <a:r>
              <a:rPr lang="en-US" sz="4000" dirty="0">
                <a:solidFill>
                  <a:schemeClr val="accent2"/>
                </a:solidFill>
              </a:rPr>
              <a:t>photosynthesis</a:t>
            </a:r>
            <a:r>
              <a:rPr lang="en-US" sz="4000" dirty="0"/>
              <a:t>, CO</a:t>
            </a:r>
            <a:r>
              <a:rPr lang="en-US" sz="4000" baseline="-25000" dirty="0"/>
              <a:t>2</a:t>
            </a:r>
            <a:r>
              <a:rPr lang="en-US" sz="4000" dirty="0"/>
              <a:t> is pulled from the air to make food for plants from </a:t>
            </a:r>
            <a:r>
              <a:rPr lang="en-US" sz="4000" dirty="0">
                <a:solidFill>
                  <a:schemeClr val="accent2"/>
                </a:solidFill>
              </a:rPr>
              <a:t>carbon</a:t>
            </a:r>
            <a:r>
              <a:rPr lang="en-US" sz="4000" dirty="0"/>
              <a:t>.</a:t>
            </a:r>
          </a:p>
        </p:txBody>
      </p:sp>
    </p:spTree>
    <p:extLst>
      <p:ext uri="{BB962C8B-B14F-4D97-AF65-F5344CB8AC3E}">
        <p14:creationId xmlns:p14="http://schemas.microsoft.com/office/powerpoint/2010/main" val="1487106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9BE27-759A-404C-9C67-C4169116D6AB}"/>
              </a:ext>
            </a:extLst>
          </p:cNvPr>
          <p:cNvSpPr>
            <a:spLocks noGrp="1"/>
          </p:cNvSpPr>
          <p:nvPr>
            <p:ph type="title"/>
          </p:nvPr>
        </p:nvSpPr>
        <p:spPr/>
        <p:txBody>
          <a:bodyPr/>
          <a:lstStyle/>
          <a:p>
            <a:r>
              <a:rPr lang="en-US" dirty="0"/>
              <a:t>Step 2: Carbon moves from </a:t>
            </a:r>
            <a:r>
              <a:rPr lang="en-US" dirty="0">
                <a:solidFill>
                  <a:schemeClr val="accent2"/>
                </a:solidFill>
              </a:rPr>
              <a:t>plants</a:t>
            </a:r>
            <a:r>
              <a:rPr lang="en-US" dirty="0"/>
              <a:t> to </a:t>
            </a:r>
            <a:r>
              <a:rPr lang="en-US" dirty="0">
                <a:solidFill>
                  <a:schemeClr val="accent2"/>
                </a:solidFill>
              </a:rPr>
              <a:t>animals</a:t>
            </a:r>
          </a:p>
        </p:txBody>
      </p:sp>
      <p:sp>
        <p:nvSpPr>
          <p:cNvPr id="3" name="Content Placeholder 2">
            <a:extLst>
              <a:ext uri="{FF2B5EF4-FFF2-40B4-BE49-F238E27FC236}">
                <a16:creationId xmlns:a16="http://schemas.microsoft.com/office/drawing/2014/main" id="{1E9214B8-97E6-4696-9D60-2A56092035E5}"/>
              </a:ext>
            </a:extLst>
          </p:cNvPr>
          <p:cNvSpPr>
            <a:spLocks noGrp="1"/>
          </p:cNvSpPr>
          <p:nvPr>
            <p:ph idx="1"/>
          </p:nvPr>
        </p:nvSpPr>
        <p:spPr/>
        <p:txBody>
          <a:bodyPr>
            <a:normAutofit fontScale="85000" lnSpcReduction="10000"/>
          </a:bodyPr>
          <a:lstStyle/>
          <a:p>
            <a:r>
              <a:rPr lang="en-US" sz="3600" dirty="0"/>
              <a:t>Through </a:t>
            </a:r>
            <a:r>
              <a:rPr lang="en-US" sz="3600" dirty="0">
                <a:solidFill>
                  <a:schemeClr val="accent2"/>
                </a:solidFill>
              </a:rPr>
              <a:t>food chains</a:t>
            </a:r>
            <a:r>
              <a:rPr lang="en-US" sz="3600" dirty="0"/>
              <a:t>, carbon moves from </a:t>
            </a:r>
            <a:r>
              <a:rPr lang="en-US" sz="3600" dirty="0">
                <a:solidFill>
                  <a:schemeClr val="accent2"/>
                </a:solidFill>
              </a:rPr>
              <a:t>plants</a:t>
            </a:r>
            <a:r>
              <a:rPr lang="en-US" sz="3600" dirty="0"/>
              <a:t> to the </a:t>
            </a:r>
            <a:r>
              <a:rPr lang="en-US" sz="3600" dirty="0">
                <a:solidFill>
                  <a:schemeClr val="accent2"/>
                </a:solidFill>
              </a:rPr>
              <a:t>animals</a:t>
            </a:r>
            <a:r>
              <a:rPr lang="en-US" sz="3600" dirty="0"/>
              <a:t> that eat them. </a:t>
            </a:r>
          </a:p>
          <a:p>
            <a:endParaRPr lang="en-US" sz="3600" dirty="0"/>
          </a:p>
          <a:p>
            <a:endParaRPr lang="en-US" sz="3600" dirty="0"/>
          </a:p>
          <a:p>
            <a:r>
              <a:rPr lang="en-US" sz="3600" dirty="0"/>
              <a:t>Animals that eat </a:t>
            </a:r>
            <a:r>
              <a:rPr lang="en-US" sz="3600" dirty="0">
                <a:solidFill>
                  <a:schemeClr val="accent2"/>
                </a:solidFill>
              </a:rPr>
              <a:t>animals</a:t>
            </a:r>
            <a:r>
              <a:rPr lang="en-US" sz="3600" dirty="0"/>
              <a:t> also receive carbon through this.</a:t>
            </a:r>
          </a:p>
        </p:txBody>
      </p:sp>
    </p:spTree>
    <p:extLst>
      <p:ext uri="{BB962C8B-B14F-4D97-AF65-F5344CB8AC3E}">
        <p14:creationId xmlns:p14="http://schemas.microsoft.com/office/powerpoint/2010/main" val="1799850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5F962-ABCE-4BA7-8ACA-1091F04645C1}"/>
              </a:ext>
            </a:extLst>
          </p:cNvPr>
          <p:cNvSpPr>
            <a:spLocks noGrp="1"/>
          </p:cNvSpPr>
          <p:nvPr>
            <p:ph type="title"/>
          </p:nvPr>
        </p:nvSpPr>
        <p:spPr/>
        <p:txBody>
          <a:bodyPr/>
          <a:lstStyle/>
          <a:p>
            <a:r>
              <a:rPr lang="en-US" dirty="0"/>
              <a:t>Step 3: Carbon moves from </a:t>
            </a:r>
            <a:r>
              <a:rPr lang="en-US" dirty="0">
                <a:solidFill>
                  <a:schemeClr val="accent2"/>
                </a:solidFill>
              </a:rPr>
              <a:t>plants</a:t>
            </a:r>
            <a:r>
              <a:rPr lang="en-US" dirty="0"/>
              <a:t> and animals to the </a:t>
            </a:r>
            <a:r>
              <a:rPr lang="en-US" dirty="0">
                <a:solidFill>
                  <a:schemeClr val="accent2"/>
                </a:solidFill>
              </a:rPr>
              <a:t>ground</a:t>
            </a:r>
          </a:p>
        </p:txBody>
      </p:sp>
      <p:sp>
        <p:nvSpPr>
          <p:cNvPr id="3" name="Content Placeholder 2">
            <a:extLst>
              <a:ext uri="{FF2B5EF4-FFF2-40B4-BE49-F238E27FC236}">
                <a16:creationId xmlns:a16="http://schemas.microsoft.com/office/drawing/2014/main" id="{546BE8F6-2CA4-4494-8DC2-030EB92451DA}"/>
              </a:ext>
            </a:extLst>
          </p:cNvPr>
          <p:cNvSpPr>
            <a:spLocks noGrp="1"/>
          </p:cNvSpPr>
          <p:nvPr>
            <p:ph idx="1"/>
          </p:nvPr>
        </p:nvSpPr>
        <p:spPr/>
        <p:txBody>
          <a:bodyPr>
            <a:normAutofit fontScale="92500" lnSpcReduction="20000"/>
          </a:bodyPr>
          <a:lstStyle/>
          <a:p>
            <a:r>
              <a:rPr lang="en-US" sz="3600" dirty="0"/>
              <a:t>After the death of plants and animals, they start </a:t>
            </a:r>
            <a:r>
              <a:rPr lang="en-US" sz="3600" dirty="0">
                <a:solidFill>
                  <a:schemeClr val="accent2"/>
                </a:solidFill>
              </a:rPr>
              <a:t>decaying</a:t>
            </a:r>
            <a:r>
              <a:rPr lang="en-US" sz="3600" dirty="0"/>
              <a:t>. </a:t>
            </a:r>
          </a:p>
          <a:p>
            <a:r>
              <a:rPr lang="en-US" sz="3600" dirty="0"/>
              <a:t>The carbon dioxide from their bodies then </a:t>
            </a:r>
            <a:r>
              <a:rPr lang="en-US" sz="3600" dirty="0">
                <a:solidFill>
                  <a:schemeClr val="accent2"/>
                </a:solidFill>
              </a:rPr>
              <a:t>seeps</a:t>
            </a:r>
            <a:r>
              <a:rPr lang="en-US" sz="3600" dirty="0"/>
              <a:t> back into the</a:t>
            </a:r>
            <a:r>
              <a:rPr lang="en-US" sz="3600" dirty="0">
                <a:solidFill>
                  <a:schemeClr val="accent2"/>
                </a:solidFill>
              </a:rPr>
              <a:t> earth</a:t>
            </a:r>
            <a:r>
              <a:rPr lang="en-US" sz="3600" dirty="0"/>
              <a:t>. </a:t>
            </a:r>
          </a:p>
          <a:p>
            <a:r>
              <a:rPr lang="en-US" sz="3600" dirty="0"/>
              <a:t>Some of it will go </a:t>
            </a:r>
            <a:r>
              <a:rPr lang="en-US" sz="3600" dirty="0">
                <a:solidFill>
                  <a:schemeClr val="accent2"/>
                </a:solidFill>
              </a:rPr>
              <a:t>miles</a:t>
            </a:r>
            <a:r>
              <a:rPr lang="en-US" sz="3600" dirty="0"/>
              <a:t> deep in the earth, stay there for millions of years, and turn into </a:t>
            </a:r>
            <a:r>
              <a:rPr lang="en-US" sz="3600" dirty="0">
                <a:solidFill>
                  <a:schemeClr val="accent2"/>
                </a:solidFill>
              </a:rPr>
              <a:t>fossil fuels</a:t>
            </a:r>
            <a:r>
              <a:rPr lang="en-US" sz="3600" dirty="0"/>
              <a:t>.</a:t>
            </a:r>
          </a:p>
        </p:txBody>
      </p:sp>
    </p:spTree>
    <p:extLst>
      <p:ext uri="{BB962C8B-B14F-4D97-AF65-F5344CB8AC3E}">
        <p14:creationId xmlns:p14="http://schemas.microsoft.com/office/powerpoint/2010/main" val="260105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5035D9-0848-4827-A6ED-4BF9414BCC6F}"/>
              </a:ext>
            </a:extLst>
          </p:cNvPr>
          <p:cNvSpPr>
            <a:spLocks noGrp="1"/>
          </p:cNvSpPr>
          <p:nvPr>
            <p:ph type="title"/>
          </p:nvPr>
        </p:nvSpPr>
        <p:spPr/>
        <p:txBody>
          <a:bodyPr/>
          <a:lstStyle/>
          <a:p>
            <a:r>
              <a:rPr lang="en-US" dirty="0"/>
              <a:t>Biology B-day 9/17/18</a:t>
            </a:r>
          </a:p>
        </p:txBody>
      </p:sp>
      <p:sp>
        <p:nvSpPr>
          <p:cNvPr id="5" name="Content Placeholder 4">
            <a:extLst>
              <a:ext uri="{FF2B5EF4-FFF2-40B4-BE49-F238E27FC236}">
                <a16:creationId xmlns:a16="http://schemas.microsoft.com/office/drawing/2014/main" id="{7032DAC7-98CC-4955-96DA-A1F7E119BC08}"/>
              </a:ext>
            </a:extLst>
          </p:cNvPr>
          <p:cNvSpPr>
            <a:spLocks noGrp="1"/>
          </p:cNvSpPr>
          <p:nvPr>
            <p:ph sz="half" idx="1"/>
          </p:nvPr>
        </p:nvSpPr>
        <p:spPr>
          <a:xfrm>
            <a:off x="88900" y="1864194"/>
            <a:ext cx="6003583" cy="3595279"/>
          </a:xfrm>
        </p:spPr>
        <p:txBody>
          <a:bodyPr>
            <a:normAutofit fontScale="25000" lnSpcReduction="20000"/>
          </a:bodyPr>
          <a:lstStyle/>
          <a:p>
            <a:pPr marL="0" indent="0">
              <a:buNone/>
            </a:pPr>
            <a:r>
              <a:rPr lang="en-US" sz="5600" dirty="0" err="1"/>
              <a:t>Bellringer</a:t>
            </a:r>
            <a:endParaRPr lang="en-US" sz="5600" dirty="0"/>
          </a:p>
          <a:p>
            <a:r>
              <a:rPr lang="en-US" sz="5600" dirty="0"/>
              <a:t>Cellular respiration is…</a:t>
            </a:r>
          </a:p>
          <a:p>
            <a:pPr marL="0" indent="0">
              <a:buNone/>
            </a:pPr>
            <a:r>
              <a:rPr lang="en-US" sz="5600" dirty="0"/>
              <a:t>a. the decomposition of fats and proteins to produce energy the chloroplast can use.</a:t>
            </a:r>
          </a:p>
          <a:p>
            <a:pPr marL="0" indent="0">
              <a:buNone/>
            </a:pPr>
            <a:r>
              <a:rPr lang="en-US" sz="5600" dirty="0"/>
              <a:t>b. a process that occurs in both plants and animals, as well as other kingdoms	</a:t>
            </a:r>
          </a:p>
          <a:p>
            <a:pPr marL="0" indent="0">
              <a:buNone/>
            </a:pPr>
            <a:r>
              <a:rPr lang="en-US" sz="5600" dirty="0"/>
              <a:t>c. the controlled release of energy from organic compounds to produce ATP</a:t>
            </a:r>
          </a:p>
          <a:p>
            <a:pPr marL="0" indent="0">
              <a:buNone/>
            </a:pPr>
            <a:r>
              <a:rPr lang="en-US" sz="5600" dirty="0" err="1">
                <a:highlight>
                  <a:srgbClr val="FFFF00"/>
                </a:highlight>
              </a:rPr>
              <a:t>d.B</a:t>
            </a:r>
            <a:r>
              <a:rPr lang="en-US" sz="5600" dirty="0">
                <a:highlight>
                  <a:srgbClr val="FFFF00"/>
                </a:highlight>
              </a:rPr>
              <a:t> and C</a:t>
            </a:r>
          </a:p>
          <a:p>
            <a:r>
              <a:rPr lang="en-US" sz="5600" dirty="0"/>
              <a:t>In what organisms does alcoholic fermentation take place?</a:t>
            </a:r>
          </a:p>
          <a:p>
            <a:pPr marL="0" indent="0">
              <a:buNone/>
            </a:pPr>
            <a:r>
              <a:rPr lang="en-US" sz="5600" dirty="0">
                <a:highlight>
                  <a:srgbClr val="FFFF00"/>
                </a:highlight>
              </a:rPr>
              <a:t>a.  Yeast and some bacteria</a:t>
            </a:r>
            <a:r>
              <a:rPr lang="en-US" sz="5600" dirty="0"/>
              <a:t>	</a:t>
            </a:r>
          </a:p>
          <a:p>
            <a:pPr marL="0" indent="0">
              <a:buNone/>
            </a:pPr>
            <a:r>
              <a:rPr lang="en-US" sz="5600" dirty="0"/>
              <a:t>b. Fruit flies	</a:t>
            </a:r>
          </a:p>
          <a:p>
            <a:pPr marL="0" indent="0">
              <a:buNone/>
            </a:pPr>
            <a:r>
              <a:rPr lang="en-US" sz="5600" dirty="0"/>
              <a:t>c. Viruses	</a:t>
            </a:r>
          </a:p>
          <a:p>
            <a:pPr marL="0" indent="0">
              <a:buNone/>
            </a:pPr>
            <a:r>
              <a:rPr lang="en-US" sz="5600" dirty="0" err="1"/>
              <a:t>d.Plants</a:t>
            </a:r>
            <a:endParaRPr lang="en-US" sz="5600" dirty="0"/>
          </a:p>
          <a:p>
            <a:endParaRPr lang="en-US" dirty="0"/>
          </a:p>
        </p:txBody>
      </p:sp>
      <p:sp>
        <p:nvSpPr>
          <p:cNvPr id="6" name="Content Placeholder 5">
            <a:extLst>
              <a:ext uri="{FF2B5EF4-FFF2-40B4-BE49-F238E27FC236}">
                <a16:creationId xmlns:a16="http://schemas.microsoft.com/office/drawing/2014/main" id="{512E92E2-4536-44A7-9891-6385BB719026}"/>
              </a:ext>
            </a:extLst>
          </p:cNvPr>
          <p:cNvSpPr>
            <a:spLocks noGrp="1"/>
          </p:cNvSpPr>
          <p:nvPr>
            <p:ph sz="half" idx="2"/>
          </p:nvPr>
        </p:nvSpPr>
        <p:spPr/>
        <p:txBody>
          <a:bodyPr>
            <a:normAutofit fontScale="25000" lnSpcReduction="20000"/>
          </a:bodyPr>
          <a:lstStyle/>
          <a:p>
            <a:pPr marL="0" indent="0">
              <a:buNone/>
            </a:pPr>
            <a:r>
              <a:rPr lang="en-US" sz="7200" dirty="0"/>
              <a:t>Agenda</a:t>
            </a:r>
          </a:p>
          <a:p>
            <a:r>
              <a:rPr lang="en-US" sz="7200" dirty="0" err="1"/>
              <a:t>Bellringer</a:t>
            </a:r>
            <a:endParaRPr lang="en-US" sz="7200" dirty="0"/>
          </a:p>
          <a:p>
            <a:r>
              <a:rPr lang="en-US" sz="7200" dirty="0"/>
              <a:t>Test Corrections</a:t>
            </a:r>
          </a:p>
          <a:p>
            <a:r>
              <a:rPr lang="en-US" sz="7200" dirty="0"/>
              <a:t>Carbon Cycle Introduction</a:t>
            </a:r>
          </a:p>
          <a:p>
            <a:endParaRPr lang="en-US" b="1" dirty="0"/>
          </a:p>
        </p:txBody>
      </p:sp>
    </p:spTree>
    <p:extLst>
      <p:ext uri="{BB962C8B-B14F-4D97-AF65-F5344CB8AC3E}">
        <p14:creationId xmlns:p14="http://schemas.microsoft.com/office/powerpoint/2010/main" val="304791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B005-C7AA-4A36-94C6-D5867737D269}"/>
              </a:ext>
            </a:extLst>
          </p:cNvPr>
          <p:cNvSpPr>
            <a:spLocks noGrp="1"/>
          </p:cNvSpPr>
          <p:nvPr>
            <p:ph type="title"/>
          </p:nvPr>
        </p:nvSpPr>
        <p:spPr/>
        <p:txBody>
          <a:bodyPr/>
          <a:lstStyle/>
          <a:p>
            <a:r>
              <a:rPr lang="en-US" dirty="0"/>
              <a:t>Step 4 : Carbon moves from </a:t>
            </a:r>
            <a:r>
              <a:rPr lang="en-US" dirty="0">
                <a:solidFill>
                  <a:schemeClr val="accent2"/>
                </a:solidFill>
              </a:rPr>
              <a:t>living things </a:t>
            </a:r>
            <a:r>
              <a:rPr lang="en-US" dirty="0"/>
              <a:t>to the</a:t>
            </a:r>
            <a:r>
              <a:rPr lang="en-US" dirty="0">
                <a:solidFill>
                  <a:schemeClr val="accent2"/>
                </a:solidFill>
              </a:rPr>
              <a:t> atmosphere</a:t>
            </a:r>
          </a:p>
        </p:txBody>
      </p:sp>
      <p:sp>
        <p:nvSpPr>
          <p:cNvPr id="3" name="Content Placeholder 2">
            <a:extLst>
              <a:ext uri="{FF2B5EF4-FFF2-40B4-BE49-F238E27FC236}">
                <a16:creationId xmlns:a16="http://schemas.microsoft.com/office/drawing/2014/main" id="{6388371E-A739-46CC-9331-9FC20BED1D75}"/>
              </a:ext>
            </a:extLst>
          </p:cNvPr>
          <p:cNvSpPr>
            <a:spLocks noGrp="1"/>
          </p:cNvSpPr>
          <p:nvPr>
            <p:ph idx="1"/>
          </p:nvPr>
        </p:nvSpPr>
        <p:spPr/>
        <p:txBody>
          <a:bodyPr>
            <a:normAutofit lnSpcReduction="10000"/>
          </a:bodyPr>
          <a:lstStyle/>
          <a:p>
            <a:r>
              <a:rPr lang="en-US" sz="3600" dirty="0"/>
              <a:t>When you </a:t>
            </a:r>
            <a:r>
              <a:rPr lang="en-US" sz="3600" dirty="0">
                <a:solidFill>
                  <a:schemeClr val="accent2"/>
                </a:solidFill>
              </a:rPr>
              <a:t>exhale</a:t>
            </a:r>
            <a:r>
              <a:rPr lang="en-US" sz="3600" dirty="0"/>
              <a:t>, you breathe out </a:t>
            </a:r>
            <a:r>
              <a:rPr lang="en-US" sz="3600" dirty="0">
                <a:solidFill>
                  <a:schemeClr val="accent2"/>
                </a:solidFill>
              </a:rPr>
              <a:t>CO</a:t>
            </a:r>
            <a:r>
              <a:rPr lang="en-US" sz="3600" baseline="-25000" dirty="0">
                <a:solidFill>
                  <a:schemeClr val="accent2"/>
                </a:solidFill>
              </a:rPr>
              <a:t>2</a:t>
            </a:r>
            <a:r>
              <a:rPr lang="en-US" sz="3600" dirty="0"/>
              <a:t> into the atmosphere. </a:t>
            </a:r>
          </a:p>
          <a:p>
            <a:endParaRPr lang="en-US" sz="3600" dirty="0"/>
          </a:p>
          <a:p>
            <a:r>
              <a:rPr lang="en-US" sz="3600" dirty="0"/>
              <a:t>Through a process called </a:t>
            </a:r>
            <a:r>
              <a:rPr lang="en-US" sz="3600" dirty="0">
                <a:solidFill>
                  <a:schemeClr val="accent2"/>
                </a:solidFill>
              </a:rPr>
              <a:t>respiration</a:t>
            </a:r>
            <a:r>
              <a:rPr lang="en-US" sz="3600" dirty="0"/>
              <a:t>, plants and animals get </a:t>
            </a:r>
            <a:r>
              <a:rPr lang="en-US" sz="3600" dirty="0">
                <a:solidFill>
                  <a:schemeClr val="accent2"/>
                </a:solidFill>
              </a:rPr>
              <a:t>rid</a:t>
            </a:r>
            <a:r>
              <a:rPr lang="en-US" sz="3600" dirty="0"/>
              <a:t> of CO</a:t>
            </a:r>
            <a:r>
              <a:rPr lang="en-US" sz="3600" baseline="-25000" dirty="0"/>
              <a:t>2</a:t>
            </a:r>
          </a:p>
        </p:txBody>
      </p:sp>
    </p:spTree>
    <p:extLst>
      <p:ext uri="{BB962C8B-B14F-4D97-AF65-F5344CB8AC3E}">
        <p14:creationId xmlns:p14="http://schemas.microsoft.com/office/powerpoint/2010/main" val="1612224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CF38-36A3-4E97-BF8A-CB8FDB3F8737}"/>
              </a:ext>
            </a:extLst>
          </p:cNvPr>
          <p:cNvSpPr>
            <a:spLocks noGrp="1"/>
          </p:cNvSpPr>
          <p:nvPr>
            <p:ph type="title"/>
          </p:nvPr>
        </p:nvSpPr>
        <p:spPr/>
        <p:txBody>
          <a:bodyPr/>
          <a:lstStyle/>
          <a:p>
            <a:r>
              <a:rPr lang="en-US" dirty="0"/>
              <a:t>Step 5: Carbon moves from </a:t>
            </a:r>
            <a:r>
              <a:rPr lang="en-US" dirty="0">
                <a:solidFill>
                  <a:schemeClr val="accent2"/>
                </a:solidFill>
              </a:rPr>
              <a:t>fossil fuels </a:t>
            </a:r>
            <a:r>
              <a:rPr lang="en-US" dirty="0"/>
              <a:t>to the </a:t>
            </a:r>
            <a:r>
              <a:rPr lang="en-US" dirty="0">
                <a:solidFill>
                  <a:schemeClr val="accent2"/>
                </a:solidFill>
              </a:rPr>
              <a:t>atmosphere</a:t>
            </a:r>
            <a:r>
              <a:rPr lang="en-US" dirty="0"/>
              <a:t> when fuels are </a:t>
            </a:r>
            <a:r>
              <a:rPr lang="en-US" dirty="0">
                <a:solidFill>
                  <a:schemeClr val="accent2"/>
                </a:solidFill>
              </a:rPr>
              <a:t>burned</a:t>
            </a:r>
          </a:p>
        </p:txBody>
      </p:sp>
      <p:sp>
        <p:nvSpPr>
          <p:cNvPr id="3" name="Content Placeholder 2">
            <a:extLst>
              <a:ext uri="{FF2B5EF4-FFF2-40B4-BE49-F238E27FC236}">
                <a16:creationId xmlns:a16="http://schemas.microsoft.com/office/drawing/2014/main" id="{89AEABEE-1D1E-413D-A829-07C82F7CE2F9}"/>
              </a:ext>
            </a:extLst>
          </p:cNvPr>
          <p:cNvSpPr>
            <a:spLocks noGrp="1"/>
          </p:cNvSpPr>
          <p:nvPr>
            <p:ph idx="1"/>
          </p:nvPr>
        </p:nvSpPr>
        <p:spPr/>
        <p:txBody>
          <a:bodyPr>
            <a:normAutofit lnSpcReduction="10000"/>
          </a:bodyPr>
          <a:lstStyle/>
          <a:p>
            <a:r>
              <a:rPr lang="en-US" sz="3600" dirty="0"/>
              <a:t>When humans burn </a:t>
            </a:r>
            <a:r>
              <a:rPr lang="en-US" sz="3600" dirty="0">
                <a:solidFill>
                  <a:schemeClr val="accent2"/>
                </a:solidFill>
              </a:rPr>
              <a:t>fossil fuels</a:t>
            </a:r>
            <a:r>
              <a:rPr lang="en-US" sz="3600" dirty="0"/>
              <a:t>, the carbon enters the </a:t>
            </a:r>
            <a:r>
              <a:rPr lang="en-US" sz="3600" dirty="0">
                <a:solidFill>
                  <a:schemeClr val="accent2"/>
                </a:solidFill>
              </a:rPr>
              <a:t>atmosphere</a:t>
            </a:r>
            <a:r>
              <a:rPr lang="en-US" sz="3600" dirty="0"/>
              <a:t> as carbon dioxide </a:t>
            </a:r>
            <a:r>
              <a:rPr lang="en-US" sz="3600" dirty="0">
                <a:solidFill>
                  <a:schemeClr val="accent2"/>
                </a:solidFill>
              </a:rPr>
              <a:t>gas.</a:t>
            </a:r>
            <a:r>
              <a:rPr lang="en-US" sz="3600" dirty="0"/>
              <a:t> </a:t>
            </a:r>
          </a:p>
          <a:p>
            <a:endParaRPr lang="en-US" sz="3600" dirty="0"/>
          </a:p>
          <a:p>
            <a:r>
              <a:rPr lang="en-US" sz="3600" dirty="0"/>
              <a:t>Each year, </a:t>
            </a:r>
            <a:r>
              <a:rPr lang="en-US" sz="3600" dirty="0">
                <a:solidFill>
                  <a:schemeClr val="accent2"/>
                </a:solidFill>
              </a:rPr>
              <a:t>5.5 billion </a:t>
            </a:r>
            <a:r>
              <a:rPr lang="en-US" sz="3600" dirty="0"/>
              <a:t>tons of carbon is </a:t>
            </a:r>
            <a:r>
              <a:rPr lang="en-US" sz="3600" dirty="0">
                <a:solidFill>
                  <a:schemeClr val="accent2"/>
                </a:solidFill>
              </a:rPr>
              <a:t>released </a:t>
            </a:r>
            <a:r>
              <a:rPr lang="en-US" sz="3600" dirty="0"/>
              <a:t>by burning fossil fuels.</a:t>
            </a:r>
          </a:p>
        </p:txBody>
      </p:sp>
    </p:spTree>
    <p:extLst>
      <p:ext uri="{BB962C8B-B14F-4D97-AF65-F5344CB8AC3E}">
        <p14:creationId xmlns:p14="http://schemas.microsoft.com/office/powerpoint/2010/main" val="3087601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AAE9-50BD-409F-B35F-C54F4F6186A1}"/>
              </a:ext>
            </a:extLst>
          </p:cNvPr>
          <p:cNvSpPr>
            <a:spLocks noGrp="1"/>
          </p:cNvSpPr>
          <p:nvPr>
            <p:ph type="title"/>
          </p:nvPr>
        </p:nvSpPr>
        <p:spPr/>
        <p:txBody>
          <a:bodyPr/>
          <a:lstStyle/>
          <a:p>
            <a:r>
              <a:rPr lang="en-US" dirty="0"/>
              <a:t>Step 6: Carbon moves from the </a:t>
            </a:r>
            <a:r>
              <a:rPr lang="en-US" dirty="0">
                <a:solidFill>
                  <a:schemeClr val="accent2"/>
                </a:solidFill>
              </a:rPr>
              <a:t>atmosphere</a:t>
            </a:r>
            <a:r>
              <a:rPr lang="en-US" dirty="0"/>
              <a:t> to the </a:t>
            </a:r>
            <a:r>
              <a:rPr lang="en-US" dirty="0">
                <a:solidFill>
                  <a:schemeClr val="accent2"/>
                </a:solidFill>
              </a:rPr>
              <a:t>oceans</a:t>
            </a:r>
          </a:p>
        </p:txBody>
      </p:sp>
      <p:sp>
        <p:nvSpPr>
          <p:cNvPr id="3" name="Content Placeholder 2">
            <a:extLst>
              <a:ext uri="{FF2B5EF4-FFF2-40B4-BE49-F238E27FC236}">
                <a16:creationId xmlns:a16="http://schemas.microsoft.com/office/drawing/2014/main" id="{BC96A7E0-A008-4A06-91E9-61640865D362}"/>
              </a:ext>
            </a:extLst>
          </p:cNvPr>
          <p:cNvSpPr>
            <a:spLocks noGrp="1"/>
          </p:cNvSpPr>
          <p:nvPr>
            <p:ph idx="1"/>
          </p:nvPr>
        </p:nvSpPr>
        <p:spPr/>
        <p:txBody>
          <a:bodyPr>
            <a:normAutofit/>
          </a:bodyPr>
          <a:lstStyle/>
          <a:p>
            <a:r>
              <a:rPr lang="en-US" sz="3600" dirty="0"/>
              <a:t>The bodies of </a:t>
            </a:r>
            <a:r>
              <a:rPr lang="en-US" sz="3600" dirty="0">
                <a:solidFill>
                  <a:schemeClr val="accent2"/>
                </a:solidFill>
              </a:rPr>
              <a:t>water</a:t>
            </a:r>
            <a:r>
              <a:rPr lang="en-US" sz="3600" dirty="0"/>
              <a:t> on earth, especially the oceans, </a:t>
            </a:r>
            <a:r>
              <a:rPr lang="en-US" sz="3600" dirty="0">
                <a:solidFill>
                  <a:schemeClr val="accent2"/>
                </a:solidFill>
              </a:rPr>
              <a:t>absorb</a:t>
            </a:r>
            <a:r>
              <a:rPr lang="en-US" sz="3600" dirty="0"/>
              <a:t> some of the carbon from the </a:t>
            </a:r>
            <a:r>
              <a:rPr lang="en-US" sz="3600" dirty="0">
                <a:solidFill>
                  <a:schemeClr val="accent2"/>
                </a:solidFill>
              </a:rPr>
              <a:t>atmosphere</a:t>
            </a:r>
            <a:r>
              <a:rPr lang="en-US" sz="3600" dirty="0"/>
              <a:t>.</a:t>
            </a:r>
          </a:p>
        </p:txBody>
      </p:sp>
    </p:spTree>
    <p:extLst>
      <p:ext uri="{BB962C8B-B14F-4D97-AF65-F5344CB8AC3E}">
        <p14:creationId xmlns:p14="http://schemas.microsoft.com/office/powerpoint/2010/main" val="337411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69F33-D789-48CE-8BEA-7AB16D0AA192}"/>
              </a:ext>
            </a:extLst>
          </p:cNvPr>
          <p:cNvSpPr>
            <a:spLocks noGrp="1"/>
          </p:cNvSpPr>
          <p:nvPr>
            <p:ph type="title"/>
          </p:nvPr>
        </p:nvSpPr>
        <p:spPr/>
        <p:txBody>
          <a:bodyPr/>
          <a:lstStyle/>
          <a:p>
            <a:r>
              <a:rPr lang="en-US" dirty="0"/>
              <a:t>Effects of Carbon Dioxide</a:t>
            </a:r>
          </a:p>
        </p:txBody>
      </p:sp>
      <p:sp>
        <p:nvSpPr>
          <p:cNvPr id="3" name="Content Placeholder 2">
            <a:extLst>
              <a:ext uri="{FF2B5EF4-FFF2-40B4-BE49-F238E27FC236}">
                <a16:creationId xmlns:a16="http://schemas.microsoft.com/office/drawing/2014/main" id="{F459450F-ACBF-4A11-98E3-1184CA5C66E0}"/>
              </a:ext>
            </a:extLst>
          </p:cNvPr>
          <p:cNvSpPr>
            <a:spLocks noGrp="1"/>
          </p:cNvSpPr>
          <p:nvPr>
            <p:ph idx="1"/>
          </p:nvPr>
        </p:nvSpPr>
        <p:spPr/>
        <p:txBody>
          <a:bodyPr>
            <a:normAutofit fontScale="85000" lnSpcReduction="20000"/>
          </a:bodyPr>
          <a:lstStyle/>
          <a:p>
            <a:r>
              <a:rPr lang="en-US" sz="3600" dirty="0"/>
              <a:t>Carbon dioxide is a </a:t>
            </a:r>
            <a:r>
              <a:rPr lang="en-US" sz="3600" dirty="0">
                <a:solidFill>
                  <a:schemeClr val="accent2"/>
                </a:solidFill>
              </a:rPr>
              <a:t>greenhouse gas. </a:t>
            </a:r>
          </a:p>
          <a:p>
            <a:r>
              <a:rPr lang="en-US" sz="3600" dirty="0"/>
              <a:t>It traps </a:t>
            </a:r>
            <a:r>
              <a:rPr lang="en-US" sz="3600" dirty="0">
                <a:solidFill>
                  <a:schemeClr val="accent2"/>
                </a:solidFill>
              </a:rPr>
              <a:t>heat</a:t>
            </a:r>
            <a:r>
              <a:rPr lang="en-US" sz="3600" dirty="0"/>
              <a:t> in the atmosphere. </a:t>
            </a:r>
          </a:p>
          <a:p>
            <a:r>
              <a:rPr lang="en-US" sz="3600" dirty="0">
                <a:solidFill>
                  <a:schemeClr val="accent2"/>
                </a:solidFill>
              </a:rPr>
              <a:t>Without</a:t>
            </a:r>
            <a:r>
              <a:rPr lang="en-US" sz="3600" dirty="0"/>
              <a:t> CO</a:t>
            </a:r>
            <a:r>
              <a:rPr lang="en-US" sz="3600" baseline="-25000" dirty="0"/>
              <a:t>2</a:t>
            </a:r>
            <a:r>
              <a:rPr lang="en-US" sz="3600" dirty="0"/>
              <a:t> , the Earth would </a:t>
            </a:r>
            <a:r>
              <a:rPr lang="en-US" sz="3600" dirty="0">
                <a:solidFill>
                  <a:schemeClr val="accent2"/>
                </a:solidFill>
              </a:rPr>
              <a:t>freeze</a:t>
            </a:r>
            <a:r>
              <a:rPr lang="en-US" sz="3600" dirty="0"/>
              <a:t>. </a:t>
            </a:r>
          </a:p>
          <a:p>
            <a:r>
              <a:rPr lang="en-US" sz="3600" dirty="0"/>
              <a:t>Yet, </a:t>
            </a:r>
            <a:r>
              <a:rPr lang="en-US" sz="3600" dirty="0">
                <a:solidFill>
                  <a:schemeClr val="accent2"/>
                </a:solidFill>
              </a:rPr>
              <a:t>humans</a:t>
            </a:r>
            <a:r>
              <a:rPr lang="en-US" sz="3600" dirty="0"/>
              <a:t> burn more and more fuel so there is </a:t>
            </a:r>
            <a:r>
              <a:rPr lang="en-US" sz="3600" dirty="0">
                <a:solidFill>
                  <a:schemeClr val="accent2"/>
                </a:solidFill>
              </a:rPr>
              <a:t>30% </a:t>
            </a:r>
            <a:r>
              <a:rPr lang="en-US" sz="3600" dirty="0"/>
              <a:t>more carbon dioxide in the air than there was 150 years ago. Earth is becoming a </a:t>
            </a:r>
            <a:r>
              <a:rPr lang="en-US" sz="3600" dirty="0">
                <a:solidFill>
                  <a:schemeClr val="accent2"/>
                </a:solidFill>
              </a:rPr>
              <a:t>warmer</a:t>
            </a:r>
            <a:r>
              <a:rPr lang="en-US" sz="3600" dirty="0"/>
              <a:t> planet.</a:t>
            </a:r>
          </a:p>
        </p:txBody>
      </p:sp>
    </p:spTree>
    <p:extLst>
      <p:ext uri="{BB962C8B-B14F-4D97-AF65-F5344CB8AC3E}">
        <p14:creationId xmlns:p14="http://schemas.microsoft.com/office/powerpoint/2010/main" val="4275956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17032-8CF3-4DE8-8220-2249926E3FCC}"/>
              </a:ext>
            </a:extLst>
          </p:cNvPr>
          <p:cNvSpPr>
            <a:spLocks noGrp="1"/>
          </p:cNvSpPr>
          <p:nvPr>
            <p:ph type="title"/>
          </p:nvPr>
        </p:nvSpPr>
        <p:spPr/>
        <p:txBody>
          <a:bodyPr/>
          <a:lstStyle/>
          <a:p>
            <a:endParaRPr lang="en-US"/>
          </a:p>
        </p:txBody>
      </p:sp>
      <p:pic>
        <p:nvPicPr>
          <p:cNvPr id="1026" name="Picture 2" descr="https://eo.ucar.edu/kids/green/images/carboncycle.jpg">
            <a:extLst>
              <a:ext uri="{FF2B5EF4-FFF2-40B4-BE49-F238E27FC236}">
                <a16:creationId xmlns:a16="http://schemas.microsoft.com/office/drawing/2014/main" id="{E7D19682-B50E-47EB-AC71-4EACEE24629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176780"/>
            <a:ext cx="8806543" cy="6251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10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1F55-FC59-4F87-93B9-E17FDFAE2E04}"/>
              </a:ext>
            </a:extLst>
          </p:cNvPr>
          <p:cNvSpPr>
            <a:spLocks noGrp="1"/>
          </p:cNvSpPr>
          <p:nvPr>
            <p:ph type="title"/>
          </p:nvPr>
        </p:nvSpPr>
        <p:spPr/>
        <p:txBody>
          <a:bodyPr>
            <a:normAutofit/>
          </a:bodyPr>
          <a:lstStyle/>
          <a:p>
            <a:r>
              <a:rPr lang="en-US" dirty="0"/>
              <a:t>Sample Questions:</a:t>
            </a:r>
          </a:p>
        </p:txBody>
      </p:sp>
      <p:sp>
        <p:nvSpPr>
          <p:cNvPr id="3" name="Content Placeholder 2">
            <a:extLst>
              <a:ext uri="{FF2B5EF4-FFF2-40B4-BE49-F238E27FC236}">
                <a16:creationId xmlns:a16="http://schemas.microsoft.com/office/drawing/2014/main" id="{89534B5B-66CF-4ABE-91A3-104D16402D78}"/>
              </a:ext>
            </a:extLst>
          </p:cNvPr>
          <p:cNvSpPr>
            <a:spLocks noGrp="1"/>
          </p:cNvSpPr>
          <p:nvPr>
            <p:ph idx="1"/>
          </p:nvPr>
        </p:nvSpPr>
        <p:spPr/>
        <p:txBody>
          <a:bodyPr>
            <a:normAutofit fontScale="77500" lnSpcReduction="20000"/>
          </a:bodyPr>
          <a:lstStyle/>
          <a:p>
            <a:r>
              <a:rPr lang="en-US" sz="3600" dirty="0"/>
              <a:t>If the carbon dioxide in the atmosphere increases due to human activities, what do scientists predict will be the result? </a:t>
            </a:r>
          </a:p>
          <a:p>
            <a:r>
              <a:rPr lang="en-US" sz="3600" dirty="0"/>
              <a:t>A. increased cases of sunburn </a:t>
            </a:r>
          </a:p>
          <a:p>
            <a:r>
              <a:rPr lang="en-US" sz="3600" dirty="0"/>
              <a:t>B. warmer temperatures </a:t>
            </a:r>
          </a:p>
          <a:p>
            <a:r>
              <a:rPr lang="en-US" sz="3600" dirty="0"/>
              <a:t>C. increased incidence of earthquakes </a:t>
            </a:r>
          </a:p>
          <a:p>
            <a:r>
              <a:rPr lang="en-US" sz="3600" dirty="0"/>
              <a:t>D. more snowfall in the winter</a:t>
            </a:r>
          </a:p>
        </p:txBody>
      </p:sp>
    </p:spTree>
    <p:extLst>
      <p:ext uri="{BB962C8B-B14F-4D97-AF65-F5344CB8AC3E}">
        <p14:creationId xmlns:p14="http://schemas.microsoft.com/office/powerpoint/2010/main" val="1192553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1147-C43C-482B-BCF6-DCFA2EFB19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8DD10D-3E8E-43D6-ADD6-203311E04265}"/>
              </a:ext>
            </a:extLst>
          </p:cNvPr>
          <p:cNvSpPr>
            <a:spLocks noGrp="1"/>
          </p:cNvSpPr>
          <p:nvPr>
            <p:ph idx="1"/>
          </p:nvPr>
        </p:nvSpPr>
        <p:spPr/>
        <p:txBody>
          <a:bodyPr>
            <a:normAutofit lnSpcReduction="10000"/>
          </a:bodyPr>
          <a:lstStyle/>
          <a:p>
            <a:r>
              <a:rPr lang="en-US" sz="3600" dirty="0"/>
              <a:t>Answer: B </a:t>
            </a:r>
          </a:p>
          <a:p>
            <a:endParaRPr lang="en-US" sz="3600" dirty="0"/>
          </a:p>
          <a:p>
            <a:r>
              <a:rPr lang="en-US" sz="3600" dirty="0"/>
              <a:t>Due to the increase of carbon dioxide gas being released into the atmosphere, temperatures are getting </a:t>
            </a:r>
            <a:r>
              <a:rPr lang="en-US" sz="3600" dirty="0" err="1"/>
              <a:t>proceedingly</a:t>
            </a:r>
            <a:r>
              <a:rPr lang="en-US" sz="3600" dirty="0"/>
              <a:t> warmer.</a:t>
            </a:r>
          </a:p>
        </p:txBody>
      </p:sp>
    </p:spTree>
    <p:extLst>
      <p:ext uri="{BB962C8B-B14F-4D97-AF65-F5344CB8AC3E}">
        <p14:creationId xmlns:p14="http://schemas.microsoft.com/office/powerpoint/2010/main" val="1180673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33AF-E74A-4FCD-8787-28D66519EF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ACE241-3BA2-411A-89C8-40293A812E52}"/>
              </a:ext>
            </a:extLst>
          </p:cNvPr>
          <p:cNvSpPr>
            <a:spLocks noGrp="1"/>
          </p:cNvSpPr>
          <p:nvPr>
            <p:ph idx="1"/>
          </p:nvPr>
        </p:nvSpPr>
        <p:spPr>
          <a:xfrm>
            <a:off x="1024128" y="0"/>
            <a:ext cx="9720073" cy="6309360"/>
          </a:xfrm>
        </p:spPr>
        <p:txBody>
          <a:bodyPr>
            <a:noAutofit/>
          </a:bodyPr>
          <a:lstStyle/>
          <a:p>
            <a:r>
              <a:rPr lang="en-US" sz="3200" dirty="0"/>
              <a:t>For millions of years the carbon cycle has been in balance. Climatologists are concerned because data indicates the amount of carbon in the air is increasing. Which theory best explains this loss of atmospheric balance? </a:t>
            </a:r>
          </a:p>
          <a:p>
            <a:r>
              <a:rPr lang="en-US" sz="3200" dirty="0"/>
              <a:t>A. CFAs have created a hole in the ozone. </a:t>
            </a:r>
          </a:p>
          <a:p>
            <a:r>
              <a:rPr lang="en-US" sz="3200" dirty="0"/>
              <a:t>B. Society has increased the burning of fossil fuels. </a:t>
            </a:r>
          </a:p>
          <a:p>
            <a:r>
              <a:rPr lang="en-US" sz="3200" dirty="0"/>
              <a:t>C. Environmentalists have increased the size of rain forests. </a:t>
            </a:r>
          </a:p>
          <a:p>
            <a:r>
              <a:rPr lang="en-US" sz="3200" dirty="0"/>
              <a:t>D. Our society has recognized the danger of nuclear fission.</a:t>
            </a:r>
          </a:p>
        </p:txBody>
      </p:sp>
    </p:spTree>
    <p:extLst>
      <p:ext uri="{BB962C8B-B14F-4D97-AF65-F5344CB8AC3E}">
        <p14:creationId xmlns:p14="http://schemas.microsoft.com/office/powerpoint/2010/main" val="3754477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7445-3AB9-4F30-9289-0FD14A1743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804FA7-9C79-489F-8E8E-A685B4C1EE25}"/>
              </a:ext>
            </a:extLst>
          </p:cNvPr>
          <p:cNvSpPr>
            <a:spLocks noGrp="1"/>
          </p:cNvSpPr>
          <p:nvPr>
            <p:ph idx="1"/>
          </p:nvPr>
        </p:nvSpPr>
        <p:spPr/>
        <p:txBody>
          <a:bodyPr>
            <a:normAutofit/>
          </a:bodyPr>
          <a:lstStyle/>
          <a:p>
            <a:r>
              <a:rPr lang="en-US" sz="3600" dirty="0"/>
              <a:t>Answer: B </a:t>
            </a:r>
          </a:p>
          <a:p>
            <a:r>
              <a:rPr lang="en-US" sz="3600" dirty="0"/>
              <a:t>The more fossil fuels that are burned, the warmer temperatures get, therefore less atmospheric balance.</a:t>
            </a:r>
          </a:p>
        </p:txBody>
      </p:sp>
    </p:spTree>
    <p:extLst>
      <p:ext uri="{BB962C8B-B14F-4D97-AF65-F5344CB8AC3E}">
        <p14:creationId xmlns:p14="http://schemas.microsoft.com/office/powerpoint/2010/main" val="1598387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CF4A-7A4A-4EEE-A5EB-52A466D20D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E17893-4C02-443C-90F0-70DF92B353E9}"/>
              </a:ext>
            </a:extLst>
          </p:cNvPr>
          <p:cNvSpPr>
            <a:spLocks noGrp="1"/>
          </p:cNvSpPr>
          <p:nvPr>
            <p:ph idx="1"/>
          </p:nvPr>
        </p:nvSpPr>
        <p:spPr/>
        <p:txBody>
          <a:bodyPr>
            <a:normAutofit fontScale="92500"/>
          </a:bodyPr>
          <a:lstStyle/>
          <a:p>
            <a:r>
              <a:rPr lang="en-US" sz="3200" dirty="0"/>
              <a:t>Where do animals get the carbon found in their bodies? </a:t>
            </a:r>
          </a:p>
          <a:p>
            <a:r>
              <a:rPr lang="en-US" sz="3200" dirty="0"/>
              <a:t>A. from the air </a:t>
            </a:r>
          </a:p>
          <a:p>
            <a:r>
              <a:rPr lang="en-US" sz="3200" dirty="0"/>
              <a:t>B. from eating food </a:t>
            </a:r>
          </a:p>
          <a:p>
            <a:r>
              <a:rPr lang="en-US" sz="3200" dirty="0"/>
              <a:t>C. from the soil </a:t>
            </a:r>
          </a:p>
          <a:p>
            <a:r>
              <a:rPr lang="en-US" sz="3200" dirty="0"/>
              <a:t>D. from vitamins and minerals</a:t>
            </a:r>
          </a:p>
        </p:txBody>
      </p:sp>
    </p:spTree>
    <p:extLst>
      <p:ext uri="{BB962C8B-B14F-4D97-AF65-F5344CB8AC3E}">
        <p14:creationId xmlns:p14="http://schemas.microsoft.com/office/powerpoint/2010/main" val="189426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7B2E1-4CB2-47C3-88CC-7D88FE3B4700}"/>
              </a:ext>
            </a:extLst>
          </p:cNvPr>
          <p:cNvSpPr>
            <a:spLocks noGrp="1"/>
          </p:cNvSpPr>
          <p:nvPr>
            <p:ph type="title"/>
          </p:nvPr>
        </p:nvSpPr>
        <p:spPr/>
        <p:txBody>
          <a:bodyPr/>
          <a:lstStyle/>
          <a:p>
            <a:r>
              <a:rPr lang="en-US" dirty="0"/>
              <a:t>Biology A-day 9/20/18</a:t>
            </a:r>
          </a:p>
        </p:txBody>
      </p:sp>
      <p:sp>
        <p:nvSpPr>
          <p:cNvPr id="3" name="Content Placeholder 2">
            <a:extLst>
              <a:ext uri="{FF2B5EF4-FFF2-40B4-BE49-F238E27FC236}">
                <a16:creationId xmlns:a16="http://schemas.microsoft.com/office/drawing/2014/main" id="{6F37D222-7D87-441C-8246-9D7A7824A0C2}"/>
              </a:ext>
            </a:extLst>
          </p:cNvPr>
          <p:cNvSpPr>
            <a:spLocks noGrp="1"/>
          </p:cNvSpPr>
          <p:nvPr>
            <p:ph sz="half" idx="1"/>
          </p:nvPr>
        </p:nvSpPr>
        <p:spPr/>
        <p:txBody>
          <a:bodyPr/>
          <a:lstStyle/>
          <a:p>
            <a:pPr marL="0" indent="0">
              <a:buNone/>
            </a:pPr>
            <a:r>
              <a:rPr lang="en-US" dirty="0" err="1"/>
              <a:t>Bellringer</a:t>
            </a:r>
            <a:endParaRPr lang="en-US" dirty="0"/>
          </a:p>
          <a:p>
            <a:endParaRPr lang="en-US" dirty="0"/>
          </a:p>
          <a:p>
            <a:r>
              <a:rPr lang="en-US" dirty="0"/>
              <a:t>How do plants release carbon dioxide?</a:t>
            </a:r>
          </a:p>
          <a:p>
            <a:endParaRPr lang="en-US" dirty="0"/>
          </a:p>
          <a:p>
            <a:r>
              <a:rPr lang="en-US" dirty="0"/>
              <a:t>What are 3 possible ways carbon dioxide is released into the atmosphere?</a:t>
            </a:r>
          </a:p>
        </p:txBody>
      </p:sp>
      <p:sp>
        <p:nvSpPr>
          <p:cNvPr id="4" name="Content Placeholder 3">
            <a:extLst>
              <a:ext uri="{FF2B5EF4-FFF2-40B4-BE49-F238E27FC236}">
                <a16:creationId xmlns:a16="http://schemas.microsoft.com/office/drawing/2014/main" id="{9B22A180-70A0-4795-8560-377FE773A8CB}"/>
              </a:ext>
            </a:extLst>
          </p:cNvPr>
          <p:cNvSpPr>
            <a:spLocks noGrp="1"/>
          </p:cNvSpPr>
          <p:nvPr>
            <p:ph sz="half" idx="2"/>
          </p:nvPr>
        </p:nvSpPr>
        <p:spPr/>
        <p:txBody>
          <a:bodyPr/>
          <a:lstStyle/>
          <a:p>
            <a:pPr marL="0" indent="0">
              <a:buNone/>
            </a:pPr>
            <a:r>
              <a:rPr lang="en-US" dirty="0"/>
              <a:t>Agenda</a:t>
            </a:r>
          </a:p>
          <a:p>
            <a:r>
              <a:rPr lang="en-US" dirty="0" err="1"/>
              <a:t>Bellringer</a:t>
            </a:r>
            <a:endParaRPr lang="en-US" dirty="0"/>
          </a:p>
          <a:p>
            <a:r>
              <a:rPr lang="en-US" dirty="0"/>
              <a:t>Carbon Cycle Notes</a:t>
            </a:r>
          </a:p>
          <a:p>
            <a:r>
              <a:rPr lang="en-US" dirty="0"/>
              <a:t>Video</a:t>
            </a:r>
          </a:p>
          <a:p>
            <a:r>
              <a:rPr lang="en-US" dirty="0"/>
              <a:t>Carbon Cycle Dice Game</a:t>
            </a:r>
          </a:p>
        </p:txBody>
      </p:sp>
    </p:spTree>
    <p:extLst>
      <p:ext uri="{BB962C8B-B14F-4D97-AF65-F5344CB8AC3E}">
        <p14:creationId xmlns:p14="http://schemas.microsoft.com/office/powerpoint/2010/main" val="4233404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C734-5210-4EC1-9A8A-12D4B35F95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12E07D-3A7F-47A8-A9EB-A256D298C65D}"/>
              </a:ext>
            </a:extLst>
          </p:cNvPr>
          <p:cNvSpPr>
            <a:spLocks noGrp="1"/>
          </p:cNvSpPr>
          <p:nvPr>
            <p:ph idx="1"/>
          </p:nvPr>
        </p:nvSpPr>
        <p:spPr/>
        <p:txBody>
          <a:bodyPr>
            <a:normAutofit fontScale="92500" lnSpcReduction="20000"/>
          </a:bodyPr>
          <a:lstStyle/>
          <a:p>
            <a:r>
              <a:rPr lang="en-US" sz="4400" dirty="0"/>
              <a:t>Answer: B </a:t>
            </a:r>
          </a:p>
          <a:p>
            <a:r>
              <a:rPr lang="en-US" sz="4400" dirty="0"/>
              <a:t>Animals receive carbon through food chains. Animals eat plants and receive carbon, and animals that eat animals also receive carbon.</a:t>
            </a:r>
          </a:p>
        </p:txBody>
      </p:sp>
    </p:spTree>
    <p:extLst>
      <p:ext uri="{BB962C8B-B14F-4D97-AF65-F5344CB8AC3E}">
        <p14:creationId xmlns:p14="http://schemas.microsoft.com/office/powerpoint/2010/main" val="3477621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055F-C8B8-4143-B6EA-059FD65209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EEAC6F-2077-4E68-A38E-EEEC5851B8A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9592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DC4A-0B3E-4350-8982-5B0FAB1C5CD3}"/>
              </a:ext>
            </a:extLst>
          </p:cNvPr>
          <p:cNvSpPr>
            <a:spLocks noGrp="1"/>
          </p:cNvSpPr>
          <p:nvPr>
            <p:ph type="title"/>
          </p:nvPr>
        </p:nvSpPr>
        <p:spPr/>
        <p:txBody>
          <a:bodyPr/>
          <a:lstStyle/>
          <a:p>
            <a:r>
              <a:rPr lang="en-US" dirty="0"/>
              <a:t>Biology A-day 9/20/18</a:t>
            </a:r>
          </a:p>
        </p:txBody>
      </p:sp>
      <p:sp>
        <p:nvSpPr>
          <p:cNvPr id="3" name="Content Placeholder 2">
            <a:extLst>
              <a:ext uri="{FF2B5EF4-FFF2-40B4-BE49-F238E27FC236}">
                <a16:creationId xmlns:a16="http://schemas.microsoft.com/office/drawing/2014/main" id="{A0A15EA4-9097-4803-AA04-2446E9CEF0B3}"/>
              </a:ext>
            </a:extLst>
          </p:cNvPr>
          <p:cNvSpPr>
            <a:spLocks noGrp="1"/>
          </p:cNvSpPr>
          <p:nvPr>
            <p:ph sz="half" idx="1"/>
          </p:nvPr>
        </p:nvSpPr>
        <p:spPr/>
        <p:txBody>
          <a:bodyPr/>
          <a:lstStyle/>
          <a:p>
            <a:pPr marL="0" indent="0">
              <a:buNone/>
            </a:pPr>
            <a:r>
              <a:rPr lang="en-US" dirty="0" err="1"/>
              <a:t>Bellringer</a:t>
            </a:r>
            <a:endParaRPr lang="en-US" dirty="0"/>
          </a:p>
          <a:p>
            <a:r>
              <a:rPr lang="en-US" dirty="0"/>
              <a:t>How do plants release carbon dioxide?</a:t>
            </a:r>
          </a:p>
          <a:p>
            <a:pPr lvl="1"/>
            <a:r>
              <a:rPr lang="en-US" dirty="0">
                <a:highlight>
                  <a:srgbClr val="FFFF00"/>
                </a:highlight>
              </a:rPr>
              <a:t>Respiration</a:t>
            </a:r>
          </a:p>
          <a:p>
            <a:r>
              <a:rPr lang="en-US" dirty="0"/>
              <a:t>What are 3 possible ways carbon dioxide is released into the atmosphere?</a:t>
            </a:r>
          </a:p>
          <a:p>
            <a:pPr lvl="1"/>
            <a:r>
              <a:rPr lang="en-US" dirty="0">
                <a:highlight>
                  <a:srgbClr val="FFFF00"/>
                </a:highlight>
              </a:rPr>
              <a:t>Plant &amp; animal Respiration, Factory emissions</a:t>
            </a:r>
          </a:p>
        </p:txBody>
      </p:sp>
      <p:sp>
        <p:nvSpPr>
          <p:cNvPr id="4" name="Content Placeholder 3">
            <a:extLst>
              <a:ext uri="{FF2B5EF4-FFF2-40B4-BE49-F238E27FC236}">
                <a16:creationId xmlns:a16="http://schemas.microsoft.com/office/drawing/2014/main" id="{1E74A752-02A4-4F5C-8781-64ECDF821679}"/>
              </a:ext>
            </a:extLst>
          </p:cNvPr>
          <p:cNvSpPr>
            <a:spLocks noGrp="1"/>
          </p:cNvSpPr>
          <p:nvPr>
            <p:ph sz="half" idx="2"/>
          </p:nvPr>
        </p:nvSpPr>
        <p:spPr/>
        <p:txBody>
          <a:bodyPr/>
          <a:lstStyle/>
          <a:p>
            <a:pPr marL="0" indent="0">
              <a:buNone/>
            </a:pPr>
            <a:r>
              <a:rPr lang="en-US" dirty="0"/>
              <a:t>Agenda</a:t>
            </a:r>
          </a:p>
          <a:p>
            <a:r>
              <a:rPr lang="en-US" dirty="0" err="1"/>
              <a:t>Bellringer</a:t>
            </a:r>
            <a:endParaRPr lang="en-US" dirty="0"/>
          </a:p>
          <a:p>
            <a:r>
              <a:rPr lang="en-US" dirty="0"/>
              <a:t>Carbon Cycle Notes</a:t>
            </a:r>
          </a:p>
          <a:p>
            <a:r>
              <a:rPr lang="en-US" dirty="0"/>
              <a:t>Video</a:t>
            </a:r>
          </a:p>
          <a:p>
            <a:r>
              <a:rPr lang="en-US" dirty="0"/>
              <a:t>Carbon Cycle Dice Game</a:t>
            </a:r>
          </a:p>
          <a:p>
            <a:endParaRPr lang="en-US" dirty="0"/>
          </a:p>
        </p:txBody>
      </p:sp>
    </p:spTree>
    <p:extLst>
      <p:ext uri="{BB962C8B-B14F-4D97-AF65-F5344CB8AC3E}">
        <p14:creationId xmlns:p14="http://schemas.microsoft.com/office/powerpoint/2010/main" val="23092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E1535-3015-49D7-A018-73744C80EBD3}"/>
              </a:ext>
            </a:extLst>
          </p:cNvPr>
          <p:cNvSpPr>
            <a:spLocks noGrp="1"/>
          </p:cNvSpPr>
          <p:nvPr>
            <p:ph type="title"/>
          </p:nvPr>
        </p:nvSpPr>
        <p:spPr/>
        <p:txBody>
          <a:bodyPr/>
          <a:lstStyle/>
          <a:p>
            <a:r>
              <a:rPr lang="en-US" dirty="0"/>
              <a:t>Biology A-day 9/24/18</a:t>
            </a:r>
          </a:p>
        </p:txBody>
      </p:sp>
      <p:sp>
        <p:nvSpPr>
          <p:cNvPr id="3" name="Content Placeholder 2">
            <a:extLst>
              <a:ext uri="{FF2B5EF4-FFF2-40B4-BE49-F238E27FC236}">
                <a16:creationId xmlns:a16="http://schemas.microsoft.com/office/drawing/2014/main" id="{2A71B90C-C3CA-4F79-BCD4-41B5C341EBDD}"/>
              </a:ext>
            </a:extLst>
          </p:cNvPr>
          <p:cNvSpPr>
            <a:spLocks noGrp="1"/>
          </p:cNvSpPr>
          <p:nvPr>
            <p:ph sz="half" idx="1"/>
          </p:nvPr>
        </p:nvSpPr>
        <p:spPr/>
        <p:txBody>
          <a:bodyPr/>
          <a:lstStyle/>
          <a:p>
            <a:pPr marL="0" indent="0">
              <a:buNone/>
            </a:pPr>
            <a:r>
              <a:rPr lang="en-US" dirty="0" err="1"/>
              <a:t>Bellringer</a:t>
            </a:r>
            <a:endParaRPr lang="en-US" dirty="0"/>
          </a:p>
          <a:p>
            <a:r>
              <a:rPr lang="en-US" dirty="0"/>
              <a:t>How does carbon get from the atmosphere into a plant?</a:t>
            </a:r>
          </a:p>
          <a:p>
            <a:pPr lvl="1"/>
            <a:endParaRPr lang="en-US" dirty="0"/>
          </a:p>
          <a:p>
            <a:r>
              <a:rPr lang="en-US" dirty="0"/>
              <a:t>How does carbon get from the atmosphere to the ocean?</a:t>
            </a:r>
          </a:p>
        </p:txBody>
      </p:sp>
      <p:sp>
        <p:nvSpPr>
          <p:cNvPr id="4" name="Content Placeholder 3">
            <a:extLst>
              <a:ext uri="{FF2B5EF4-FFF2-40B4-BE49-F238E27FC236}">
                <a16:creationId xmlns:a16="http://schemas.microsoft.com/office/drawing/2014/main" id="{A45BEA89-D16C-48C9-9D49-D65B3FBF316B}"/>
              </a:ext>
            </a:extLst>
          </p:cNvPr>
          <p:cNvSpPr>
            <a:spLocks noGrp="1"/>
          </p:cNvSpPr>
          <p:nvPr>
            <p:ph sz="half" idx="2"/>
          </p:nvPr>
        </p:nvSpPr>
        <p:spPr/>
        <p:txBody>
          <a:bodyPr/>
          <a:lstStyle/>
          <a:p>
            <a:pPr marL="0" indent="0">
              <a:buNone/>
            </a:pPr>
            <a:r>
              <a:rPr lang="en-US" dirty="0"/>
              <a:t>Agenda</a:t>
            </a:r>
          </a:p>
          <a:p>
            <a:r>
              <a:rPr lang="en-US" dirty="0" err="1"/>
              <a:t>Bellringer</a:t>
            </a:r>
            <a:endParaRPr lang="en-US" dirty="0"/>
          </a:p>
          <a:p>
            <a:r>
              <a:rPr lang="en-US" dirty="0"/>
              <a:t>Carbon Footprint Video</a:t>
            </a:r>
          </a:p>
          <a:p>
            <a:r>
              <a:rPr lang="en-US" dirty="0"/>
              <a:t>Calculating Carbon Footprint</a:t>
            </a:r>
          </a:p>
          <a:p>
            <a:endParaRPr lang="en-US" dirty="0"/>
          </a:p>
        </p:txBody>
      </p:sp>
    </p:spTree>
    <p:extLst>
      <p:ext uri="{BB962C8B-B14F-4D97-AF65-F5344CB8AC3E}">
        <p14:creationId xmlns:p14="http://schemas.microsoft.com/office/powerpoint/2010/main" val="127983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0D403-C13B-48FB-931A-BC82CC9E3016}"/>
              </a:ext>
            </a:extLst>
          </p:cNvPr>
          <p:cNvSpPr>
            <a:spLocks noGrp="1"/>
          </p:cNvSpPr>
          <p:nvPr>
            <p:ph type="title"/>
          </p:nvPr>
        </p:nvSpPr>
        <p:spPr/>
        <p:txBody>
          <a:bodyPr/>
          <a:lstStyle/>
          <a:p>
            <a:r>
              <a:rPr lang="en-US" dirty="0"/>
              <a:t>Biology A-day 9/24/18</a:t>
            </a:r>
          </a:p>
        </p:txBody>
      </p:sp>
      <p:sp>
        <p:nvSpPr>
          <p:cNvPr id="3" name="Content Placeholder 2">
            <a:extLst>
              <a:ext uri="{FF2B5EF4-FFF2-40B4-BE49-F238E27FC236}">
                <a16:creationId xmlns:a16="http://schemas.microsoft.com/office/drawing/2014/main" id="{ED2B6B03-114E-408F-9168-574FF7409DAA}"/>
              </a:ext>
            </a:extLst>
          </p:cNvPr>
          <p:cNvSpPr>
            <a:spLocks noGrp="1"/>
          </p:cNvSpPr>
          <p:nvPr>
            <p:ph sz="half" idx="1"/>
          </p:nvPr>
        </p:nvSpPr>
        <p:spPr/>
        <p:txBody>
          <a:bodyPr/>
          <a:lstStyle/>
          <a:p>
            <a:pPr marL="0" indent="0">
              <a:buNone/>
            </a:pPr>
            <a:r>
              <a:rPr lang="en-US" dirty="0" err="1"/>
              <a:t>Bellringer</a:t>
            </a:r>
            <a:endParaRPr lang="en-US" dirty="0"/>
          </a:p>
          <a:p>
            <a:r>
              <a:rPr lang="en-US" dirty="0"/>
              <a:t>How does carbon get from the atmosphere into a plant?</a:t>
            </a:r>
          </a:p>
          <a:p>
            <a:pPr lvl="1"/>
            <a:r>
              <a:rPr lang="en-US" dirty="0">
                <a:highlight>
                  <a:srgbClr val="FFFF00"/>
                </a:highlight>
              </a:rPr>
              <a:t>Absorbs carbon through photosynthesis</a:t>
            </a:r>
          </a:p>
          <a:p>
            <a:r>
              <a:rPr lang="en-US" dirty="0"/>
              <a:t>How does carbon get from the atmosphere to the ocean?</a:t>
            </a:r>
          </a:p>
          <a:p>
            <a:pPr lvl="1"/>
            <a:r>
              <a:rPr lang="en-US" dirty="0">
                <a:highlight>
                  <a:srgbClr val="FFFF00"/>
                </a:highlight>
              </a:rPr>
              <a:t>Ocean uptake, absorbed into water</a:t>
            </a:r>
          </a:p>
        </p:txBody>
      </p:sp>
      <p:sp>
        <p:nvSpPr>
          <p:cNvPr id="4" name="Content Placeholder 3">
            <a:extLst>
              <a:ext uri="{FF2B5EF4-FFF2-40B4-BE49-F238E27FC236}">
                <a16:creationId xmlns:a16="http://schemas.microsoft.com/office/drawing/2014/main" id="{D8F395CB-A3CD-4EC6-9870-0FC3F4CF2CF6}"/>
              </a:ext>
            </a:extLst>
          </p:cNvPr>
          <p:cNvSpPr>
            <a:spLocks noGrp="1"/>
          </p:cNvSpPr>
          <p:nvPr>
            <p:ph sz="half" idx="2"/>
          </p:nvPr>
        </p:nvSpPr>
        <p:spPr/>
        <p:txBody>
          <a:bodyPr/>
          <a:lstStyle/>
          <a:p>
            <a:pPr marL="0" indent="0">
              <a:buNone/>
            </a:pPr>
            <a:r>
              <a:rPr lang="en-US" dirty="0"/>
              <a:t>Agenda</a:t>
            </a:r>
          </a:p>
          <a:p>
            <a:r>
              <a:rPr lang="en-US" dirty="0" err="1"/>
              <a:t>Bellringer</a:t>
            </a:r>
            <a:endParaRPr lang="en-US" dirty="0"/>
          </a:p>
          <a:p>
            <a:r>
              <a:rPr lang="en-US" dirty="0"/>
              <a:t>Carbon Footprint Video</a:t>
            </a:r>
          </a:p>
          <a:p>
            <a:r>
              <a:rPr lang="en-US" dirty="0"/>
              <a:t>Calculating Carbon Footprint</a:t>
            </a:r>
          </a:p>
          <a:p>
            <a:endParaRPr lang="en-US" dirty="0"/>
          </a:p>
        </p:txBody>
      </p:sp>
    </p:spTree>
    <p:extLst>
      <p:ext uri="{BB962C8B-B14F-4D97-AF65-F5344CB8AC3E}">
        <p14:creationId xmlns:p14="http://schemas.microsoft.com/office/powerpoint/2010/main" val="1651429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A3898-E99C-49BE-82ED-EAF1A4F0B0FE}"/>
              </a:ext>
            </a:extLst>
          </p:cNvPr>
          <p:cNvSpPr>
            <a:spLocks noGrp="1"/>
          </p:cNvSpPr>
          <p:nvPr>
            <p:ph type="title"/>
          </p:nvPr>
        </p:nvSpPr>
        <p:spPr/>
        <p:txBody>
          <a:bodyPr/>
          <a:lstStyle/>
          <a:p>
            <a:r>
              <a:rPr lang="en-US" dirty="0"/>
              <a:t>Biology A-Day 9/26/18</a:t>
            </a:r>
          </a:p>
        </p:txBody>
      </p:sp>
      <p:sp>
        <p:nvSpPr>
          <p:cNvPr id="3" name="Content Placeholder 2">
            <a:extLst>
              <a:ext uri="{FF2B5EF4-FFF2-40B4-BE49-F238E27FC236}">
                <a16:creationId xmlns:a16="http://schemas.microsoft.com/office/drawing/2014/main" id="{D52F60BD-381A-4C86-B012-20FF1CF7F35D}"/>
              </a:ext>
            </a:extLst>
          </p:cNvPr>
          <p:cNvSpPr>
            <a:spLocks noGrp="1"/>
          </p:cNvSpPr>
          <p:nvPr>
            <p:ph sz="half" idx="1"/>
          </p:nvPr>
        </p:nvSpPr>
        <p:spPr/>
        <p:txBody>
          <a:bodyPr/>
          <a:lstStyle/>
          <a:p>
            <a:pPr marL="0" indent="0">
              <a:buNone/>
            </a:pPr>
            <a:r>
              <a:rPr lang="en-US" dirty="0" err="1"/>
              <a:t>Bellringer</a:t>
            </a:r>
            <a:endParaRPr lang="en-US" dirty="0"/>
          </a:p>
          <a:p>
            <a:endParaRPr lang="en-US" dirty="0"/>
          </a:p>
          <a:p>
            <a:r>
              <a:rPr lang="en-US" dirty="0"/>
              <a:t>How does carbon move from a factory to the atmosphere?</a:t>
            </a:r>
          </a:p>
          <a:p>
            <a:endParaRPr lang="en-US" dirty="0"/>
          </a:p>
          <a:p>
            <a:r>
              <a:rPr lang="en-US" dirty="0"/>
              <a:t>How does carbon move into an animal?</a:t>
            </a:r>
          </a:p>
        </p:txBody>
      </p:sp>
      <p:sp>
        <p:nvSpPr>
          <p:cNvPr id="4" name="Content Placeholder 3">
            <a:extLst>
              <a:ext uri="{FF2B5EF4-FFF2-40B4-BE49-F238E27FC236}">
                <a16:creationId xmlns:a16="http://schemas.microsoft.com/office/drawing/2014/main" id="{8F78A147-CE4E-4BE6-8B24-CDF9D40AC0A0}"/>
              </a:ext>
            </a:extLst>
          </p:cNvPr>
          <p:cNvSpPr>
            <a:spLocks noGrp="1"/>
          </p:cNvSpPr>
          <p:nvPr>
            <p:ph sz="half" idx="2"/>
          </p:nvPr>
        </p:nvSpPr>
        <p:spPr/>
        <p:txBody>
          <a:bodyPr/>
          <a:lstStyle/>
          <a:p>
            <a:r>
              <a:rPr lang="en-US" dirty="0"/>
              <a:t>Agenda</a:t>
            </a:r>
          </a:p>
          <a:p>
            <a:r>
              <a:rPr lang="en-US" dirty="0" err="1"/>
              <a:t>Bellringer</a:t>
            </a:r>
            <a:endParaRPr lang="en-US" dirty="0"/>
          </a:p>
          <a:p>
            <a:r>
              <a:rPr lang="en-US" dirty="0"/>
              <a:t>Intro to PBL—Carbon </a:t>
            </a:r>
            <a:r>
              <a:rPr lang="en-US" dirty="0" err="1"/>
              <a:t>Foodprint</a:t>
            </a:r>
            <a:endParaRPr lang="en-US" dirty="0"/>
          </a:p>
        </p:txBody>
      </p:sp>
    </p:spTree>
    <p:extLst>
      <p:ext uri="{BB962C8B-B14F-4D97-AF65-F5344CB8AC3E}">
        <p14:creationId xmlns:p14="http://schemas.microsoft.com/office/powerpoint/2010/main" val="262959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03E-98DB-40DA-8682-50AED6D9EBA6}"/>
              </a:ext>
            </a:extLst>
          </p:cNvPr>
          <p:cNvSpPr>
            <a:spLocks noGrp="1"/>
          </p:cNvSpPr>
          <p:nvPr>
            <p:ph type="title"/>
          </p:nvPr>
        </p:nvSpPr>
        <p:spPr/>
        <p:txBody>
          <a:bodyPr/>
          <a:lstStyle/>
          <a:p>
            <a:r>
              <a:rPr lang="en-US"/>
              <a:t>Biology A-day 9/26/18</a:t>
            </a:r>
            <a:endParaRPr lang="en-US" dirty="0"/>
          </a:p>
        </p:txBody>
      </p:sp>
      <p:sp>
        <p:nvSpPr>
          <p:cNvPr id="3" name="Content Placeholder 2">
            <a:extLst>
              <a:ext uri="{FF2B5EF4-FFF2-40B4-BE49-F238E27FC236}">
                <a16:creationId xmlns:a16="http://schemas.microsoft.com/office/drawing/2014/main" id="{93A15C27-8940-44B1-80F7-64B84EEE7DD7}"/>
              </a:ext>
            </a:extLst>
          </p:cNvPr>
          <p:cNvSpPr>
            <a:spLocks noGrp="1"/>
          </p:cNvSpPr>
          <p:nvPr>
            <p:ph sz="half" idx="1"/>
          </p:nvPr>
        </p:nvSpPr>
        <p:spPr/>
        <p:txBody>
          <a:bodyPr>
            <a:normAutofit lnSpcReduction="10000"/>
          </a:bodyPr>
          <a:lstStyle/>
          <a:p>
            <a:pPr marL="0" indent="0">
              <a:buNone/>
            </a:pPr>
            <a:r>
              <a:rPr lang="en-US" dirty="0" err="1"/>
              <a:t>Bellringer</a:t>
            </a:r>
            <a:endParaRPr lang="en-US" dirty="0"/>
          </a:p>
          <a:p>
            <a:endParaRPr lang="en-US" dirty="0"/>
          </a:p>
          <a:p>
            <a:r>
              <a:rPr lang="en-US" dirty="0"/>
              <a:t>How does carbon move from a factory to the atmosphere?</a:t>
            </a:r>
          </a:p>
          <a:p>
            <a:pPr lvl="1"/>
            <a:r>
              <a:rPr lang="en-US" dirty="0">
                <a:highlight>
                  <a:srgbClr val="FFFF00"/>
                </a:highlight>
              </a:rPr>
              <a:t>Burning of fossil fuels</a:t>
            </a:r>
          </a:p>
          <a:p>
            <a:endParaRPr lang="en-US" dirty="0"/>
          </a:p>
          <a:p>
            <a:r>
              <a:rPr lang="en-US" dirty="0"/>
              <a:t>How does carbon move into an animal?</a:t>
            </a:r>
          </a:p>
          <a:p>
            <a:pPr lvl="1"/>
            <a:r>
              <a:rPr lang="en-US" dirty="0">
                <a:highlight>
                  <a:srgbClr val="FFFF00"/>
                </a:highlight>
              </a:rPr>
              <a:t>Animals eat plants or other animals</a:t>
            </a:r>
          </a:p>
          <a:p>
            <a:endParaRPr lang="en-US" dirty="0"/>
          </a:p>
        </p:txBody>
      </p:sp>
      <p:sp>
        <p:nvSpPr>
          <p:cNvPr id="4" name="Content Placeholder 3">
            <a:extLst>
              <a:ext uri="{FF2B5EF4-FFF2-40B4-BE49-F238E27FC236}">
                <a16:creationId xmlns:a16="http://schemas.microsoft.com/office/drawing/2014/main" id="{71E291B3-244F-49A6-9653-9A9FC1F7579D}"/>
              </a:ext>
            </a:extLst>
          </p:cNvPr>
          <p:cNvSpPr>
            <a:spLocks noGrp="1"/>
          </p:cNvSpPr>
          <p:nvPr>
            <p:ph sz="half" idx="2"/>
          </p:nvPr>
        </p:nvSpPr>
        <p:spPr/>
        <p:txBody>
          <a:bodyPr>
            <a:normAutofit lnSpcReduction="10000"/>
          </a:bodyPr>
          <a:lstStyle/>
          <a:p>
            <a:r>
              <a:rPr lang="en-US" dirty="0"/>
              <a:t>Agenda</a:t>
            </a:r>
          </a:p>
          <a:p>
            <a:r>
              <a:rPr lang="en-US" dirty="0" err="1"/>
              <a:t>Bellringer</a:t>
            </a:r>
            <a:endParaRPr lang="en-US" dirty="0"/>
          </a:p>
          <a:p>
            <a:r>
              <a:rPr lang="en-US" dirty="0"/>
              <a:t>Intro to PBL—Carbon </a:t>
            </a:r>
            <a:r>
              <a:rPr lang="en-US" dirty="0" err="1"/>
              <a:t>Foodprint</a:t>
            </a:r>
            <a:endParaRPr lang="en-US" dirty="0"/>
          </a:p>
          <a:p>
            <a:endParaRPr lang="en-US" dirty="0"/>
          </a:p>
        </p:txBody>
      </p:sp>
    </p:spTree>
    <p:extLst>
      <p:ext uri="{BB962C8B-B14F-4D97-AF65-F5344CB8AC3E}">
        <p14:creationId xmlns:p14="http://schemas.microsoft.com/office/powerpoint/2010/main" val="1696061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BE57-E16D-4094-88D3-45BE547AAFEC}"/>
              </a:ext>
            </a:extLst>
          </p:cNvPr>
          <p:cNvSpPr>
            <a:spLocks noGrp="1"/>
          </p:cNvSpPr>
          <p:nvPr>
            <p:ph type="title"/>
          </p:nvPr>
        </p:nvSpPr>
        <p:spPr/>
        <p:txBody>
          <a:bodyPr/>
          <a:lstStyle/>
          <a:p>
            <a:r>
              <a:rPr lang="en-US"/>
              <a:t>Biology A-day 9/28/18</a:t>
            </a:r>
            <a:endParaRPr lang="en-US" dirty="0"/>
          </a:p>
        </p:txBody>
      </p:sp>
      <p:sp>
        <p:nvSpPr>
          <p:cNvPr id="3" name="Content Placeholder 2">
            <a:extLst>
              <a:ext uri="{FF2B5EF4-FFF2-40B4-BE49-F238E27FC236}">
                <a16:creationId xmlns:a16="http://schemas.microsoft.com/office/drawing/2014/main" id="{9F17E15B-C810-44D1-A0A9-AAEE12C7F28A}"/>
              </a:ext>
            </a:extLst>
          </p:cNvPr>
          <p:cNvSpPr>
            <a:spLocks noGrp="1"/>
          </p:cNvSpPr>
          <p:nvPr>
            <p:ph sz="half" idx="1"/>
          </p:nvPr>
        </p:nvSpPr>
        <p:spPr/>
        <p:txBody>
          <a:bodyPr/>
          <a:lstStyle/>
          <a:p>
            <a:pPr marL="0" indent="0">
              <a:buNone/>
            </a:pPr>
            <a:r>
              <a:rPr lang="en-US" dirty="0" err="1"/>
              <a:t>Bellringer</a:t>
            </a:r>
            <a:endParaRPr lang="en-US" dirty="0"/>
          </a:p>
          <a:p>
            <a:r>
              <a:rPr lang="en-US" dirty="0"/>
              <a:t>Which type of food do you predict to have the greatest carbon emissions?</a:t>
            </a:r>
          </a:p>
          <a:p>
            <a:endParaRPr lang="en-US" dirty="0"/>
          </a:p>
          <a:p>
            <a:r>
              <a:rPr lang="en-US" dirty="0"/>
              <a:t>What are some ways to reduce carbon footprint?</a:t>
            </a:r>
          </a:p>
          <a:p>
            <a:endParaRPr lang="en-US" dirty="0"/>
          </a:p>
        </p:txBody>
      </p:sp>
      <p:sp>
        <p:nvSpPr>
          <p:cNvPr id="4" name="Content Placeholder 3">
            <a:extLst>
              <a:ext uri="{FF2B5EF4-FFF2-40B4-BE49-F238E27FC236}">
                <a16:creationId xmlns:a16="http://schemas.microsoft.com/office/drawing/2014/main" id="{5F51C617-224F-46B7-A589-E9ACB6B07F86}"/>
              </a:ext>
            </a:extLst>
          </p:cNvPr>
          <p:cNvSpPr>
            <a:spLocks noGrp="1"/>
          </p:cNvSpPr>
          <p:nvPr>
            <p:ph sz="half" idx="2"/>
          </p:nvPr>
        </p:nvSpPr>
        <p:spPr/>
        <p:txBody>
          <a:bodyPr/>
          <a:lstStyle/>
          <a:p>
            <a:pPr marL="0" indent="0">
              <a:buNone/>
            </a:pPr>
            <a:r>
              <a:rPr lang="en-US" dirty="0"/>
              <a:t>Agenda</a:t>
            </a:r>
          </a:p>
          <a:p>
            <a:r>
              <a:rPr lang="en-US" dirty="0" err="1"/>
              <a:t>Bellringer</a:t>
            </a:r>
            <a:endParaRPr lang="en-US" dirty="0"/>
          </a:p>
          <a:p>
            <a:r>
              <a:rPr lang="en-US" dirty="0"/>
              <a:t>Work on Carbon </a:t>
            </a:r>
            <a:r>
              <a:rPr lang="en-US" dirty="0" err="1"/>
              <a:t>Foodprint</a:t>
            </a:r>
            <a:r>
              <a:rPr lang="en-US" dirty="0"/>
              <a:t> PBL</a:t>
            </a:r>
          </a:p>
        </p:txBody>
      </p:sp>
    </p:spTree>
    <p:extLst>
      <p:ext uri="{BB962C8B-B14F-4D97-AF65-F5344CB8AC3E}">
        <p14:creationId xmlns:p14="http://schemas.microsoft.com/office/powerpoint/2010/main" val="37355886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3304</TotalTime>
  <Words>1105</Words>
  <Application>Microsoft Office PowerPoint</Application>
  <PresentationFormat>Widescreen</PresentationFormat>
  <Paragraphs>202</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Gill Sans MT</vt:lpstr>
      <vt:lpstr>Gallery</vt:lpstr>
      <vt:lpstr>Biology A-day 9/18/18</vt:lpstr>
      <vt:lpstr>Biology B-day 9/17/18</vt:lpstr>
      <vt:lpstr>Biology A-day 9/20/18</vt:lpstr>
      <vt:lpstr>Biology A-day 9/20/18</vt:lpstr>
      <vt:lpstr>Biology A-day 9/24/18</vt:lpstr>
      <vt:lpstr>Biology A-day 9/24/18</vt:lpstr>
      <vt:lpstr>Biology A-Day 9/26/18</vt:lpstr>
      <vt:lpstr>Biology A-day 9/26/18</vt:lpstr>
      <vt:lpstr>Biology A-day 9/28/18</vt:lpstr>
      <vt:lpstr>Biology A-Day 10/2/18</vt:lpstr>
      <vt:lpstr>Biology A-day 10/2/18</vt:lpstr>
      <vt:lpstr>Biology A-day 10/8/18</vt:lpstr>
      <vt:lpstr>Biology A-day 10/8/18</vt:lpstr>
      <vt:lpstr>Carbon Cycle Notes</vt:lpstr>
      <vt:lpstr>Definition of Carbon Cycle:</vt:lpstr>
      <vt:lpstr>Why is there a carbon cycle?</vt:lpstr>
      <vt:lpstr>Step 1 : Carbon moves from the atmosphere to plants</vt:lpstr>
      <vt:lpstr>Step 2: Carbon moves from plants to animals</vt:lpstr>
      <vt:lpstr>Step 3: Carbon moves from plants and animals to the ground</vt:lpstr>
      <vt:lpstr>Step 4 : Carbon moves from living things to the atmosphere</vt:lpstr>
      <vt:lpstr>Step 5: Carbon moves from fossil fuels to the atmosphere when fuels are burned</vt:lpstr>
      <vt:lpstr>Step 6: Carbon moves from the atmosphere to the oceans</vt:lpstr>
      <vt:lpstr>Effects of Carbon Dioxide</vt:lpstr>
      <vt:lpstr>PowerPoint Presentation</vt:lpstr>
      <vt:lpstr>Sample Questions: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Carbon Cycle Notes</dc:title>
  <dc:creator>Kubajak, Jenny</dc:creator>
  <cp:lastModifiedBy>Kubajak, Jenny</cp:lastModifiedBy>
  <cp:revision>32</cp:revision>
  <dcterms:created xsi:type="dcterms:W3CDTF">2018-09-14T13:02:38Z</dcterms:created>
  <dcterms:modified xsi:type="dcterms:W3CDTF">2018-10-03T17:49:50Z</dcterms:modified>
</cp:coreProperties>
</file>